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3" r:id="rId2"/>
    <p:sldMasterId id="2147483654" r:id="rId3"/>
    <p:sldMasterId id="2147483655" r:id="rId4"/>
    <p:sldMasterId id="2147483656" r:id="rId5"/>
    <p:sldMasterId id="2147483657" r:id="rId6"/>
    <p:sldMasterId id="2147483658" r:id="rId7"/>
    <p:sldMasterId id="2147483659" r:id="rId8"/>
    <p:sldMasterId id="2147483660" r:id="rId9"/>
    <p:sldMasterId id="2147483661" r:id="rId10"/>
    <p:sldMasterId id="2147483662" r:id="rId11"/>
    <p:sldMasterId id="2147483663" r:id="rId12"/>
    <p:sldMasterId id="2147483664" r:id="rId13"/>
    <p:sldMasterId id="2147483665" r:id="rId14"/>
    <p:sldMasterId id="2147483831" r:id="rId15"/>
  </p:sldMasterIdLst>
  <p:sldIdLst>
    <p:sldId id="282" r:id="rId16"/>
    <p:sldId id="329" r:id="rId17"/>
    <p:sldId id="342" r:id="rId18"/>
    <p:sldId id="343" r:id="rId19"/>
    <p:sldId id="341" r:id="rId20"/>
    <p:sldId id="340" r:id="rId21"/>
    <p:sldId id="344" r:id="rId22"/>
    <p:sldId id="272" r:id="rId23"/>
    <p:sldId id="33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7" autoAdjust="0"/>
  </p:normalViewPr>
  <p:slideViewPr>
    <p:cSldViewPr>
      <p:cViewPr>
        <p:scale>
          <a:sx n="104" d="100"/>
          <a:sy n="104" d="100"/>
        </p:scale>
        <p:origin x="-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8AB5D-9681-48A6-B53C-BC5B7851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B7E2-E46D-4515-8AB6-7BA3E3222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663"/>
            <a:ext cx="2057400" cy="6764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663"/>
            <a:ext cx="6019800" cy="6764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3BC6-126E-44F7-BF64-D3AEDFFD5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0" y="1943100"/>
            <a:ext cx="1320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4200" y="1943100"/>
            <a:ext cx="1320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685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3530600"/>
            <a:ext cx="3606800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30600"/>
            <a:ext cx="3606800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77693-1D62-438E-9633-86AB6AA15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D349-54A8-47E4-9E66-C43EEC683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EA3A-5974-4F3F-AF0B-9D8744708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6D9BA-27DD-4223-97CD-482FB9D11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C929-43BD-495B-AB13-10ED235D8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9A0BF-4CA0-44BF-BD5C-1CD9EA689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CB4EF-8013-4B6E-926D-CE981A7A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09658-3697-4B8E-8461-3FA54A0C2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033D1-834D-497A-BCCE-0E2869362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14C03-9BFC-460F-BED2-9CB08C494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663"/>
            <a:ext cx="2057400" cy="6764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663"/>
            <a:ext cx="6019800" cy="6764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74FEE-D1A6-4AFD-B221-F1B4D9C94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E78C-1C95-4E7C-A987-EDAC729AB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155700"/>
            <a:ext cx="1841500" cy="317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155700"/>
            <a:ext cx="5372100" cy="317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523F6-383E-4ACB-BF78-74A97B60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87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9782A-9BFC-4BA8-AE75-50E68F3F4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87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4544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4450" y="34544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656C-A493-43A7-9F3F-F7763C75B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40125" y="1079500"/>
            <a:ext cx="1031875" cy="469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1079500"/>
            <a:ext cx="2943225" cy="469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4544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4450" y="34544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CF70E-3259-44E9-8A12-18EEB1634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40125" y="1079500"/>
            <a:ext cx="1031875" cy="469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1079500"/>
            <a:ext cx="2943225" cy="469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0C2-D8D7-4477-A861-3A19BB495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7800"/>
            <a:ext cx="2057400" cy="594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800"/>
            <a:ext cx="6019800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BBE35-4251-4727-8B9E-C2C25266F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Lucida Grande" charset="0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4537F-BBCC-419D-809C-94E04F828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685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3663"/>
            <a:ext cx="8229600" cy="150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5259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91525" y="6442075"/>
            <a:ext cx="306388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78787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pPr>
              <a:defRPr/>
            </a:pPr>
            <a:fld id="{D15EC14A-F1AF-40D7-AD34-EF24CE82A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66750" indent="-285750" algn="l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066800" indent="-228600" algn="l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240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9812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4384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8956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528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100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73660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0" y="1943100"/>
            <a:ext cx="27940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35433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2095500"/>
            <a:ext cx="7366000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73660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604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033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462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018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447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019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591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163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735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3663"/>
            <a:ext cx="8229600" cy="150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5259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91525" y="6442075"/>
            <a:ext cx="306388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78787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pPr>
              <a:defRPr/>
            </a:pPr>
            <a:fld id="{7C4F8211-6DF0-4483-918A-04A92F65F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667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0668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24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981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438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895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52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10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155700"/>
            <a:ext cx="73660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3530600"/>
            <a:ext cx="73660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5181600"/>
            <a:ext cx="73660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5181600"/>
            <a:ext cx="73660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4544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0795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4544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0795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985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414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843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399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828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400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972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544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9116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985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414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843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399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82800" indent="-444500" algn="l" rtl="0" eaLnBrk="0" fontAlgn="base" hangingPunct="0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400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972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544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911600" indent="-444500" algn="l" rtl="0" fontAlgn="base">
        <a:spcBef>
          <a:spcPts val="1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35433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2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" Type="http://schemas.openxmlformats.org/officeDocument/2006/relationships/image" Target="../media/image6.png"/><Relationship Id="rId21" Type="http://schemas.openxmlformats.org/officeDocument/2006/relationships/image" Target="../media/image24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jpe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7938" y="-120650"/>
            <a:ext cx="5638800" cy="4191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800600"/>
            <a:ext cx="7391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Common Obstacles to Getting a Videophone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ヒラギノ明朝 ProN W6" charset="0"/>
              <a:cs typeface="Arial" pitchFamily="34" charset="0"/>
              <a:sym typeface="Century Gothic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391400" cy="1447800"/>
          </a:xfrm>
        </p:spPr>
        <p:txBody>
          <a:bodyPr anchor="ctr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IT Department</a:t>
            </a:r>
            <a:endParaRPr lang="en-US" sz="4400" dirty="0" smtClean="0">
              <a:solidFill>
                <a:srgbClr val="FFFFFF"/>
              </a:solidFill>
              <a:latin typeface="Arial" pitchFamily="34" charset="0"/>
              <a:ea typeface="ヒラギノ明朝 ProN W6" charset="0"/>
              <a:cs typeface="Arial" pitchFamily="34" charset="0"/>
              <a:sym typeface="Century Gothic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sz="4400" dirty="0" smtClean="0">
              <a:solidFill>
                <a:srgbClr val="FFFFFF"/>
              </a:solidFill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47800" y="2286000"/>
            <a:ext cx="75438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1676400"/>
            <a:ext cx="72390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4400" kern="0" noProof="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Security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Firewall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4400" kern="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Approved by Agency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391400" cy="1447800"/>
          </a:xfrm>
        </p:spPr>
        <p:txBody>
          <a:bodyPr anchor="ctr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HR/Boss</a:t>
            </a:r>
            <a:endParaRPr lang="en-US" sz="4400" dirty="0" smtClean="0">
              <a:solidFill>
                <a:srgbClr val="FFFFFF"/>
              </a:solidFill>
              <a:latin typeface="Arial" pitchFamily="34" charset="0"/>
              <a:ea typeface="ヒラギノ明朝 ProN W6" charset="0"/>
              <a:cs typeface="Arial" pitchFamily="34" charset="0"/>
              <a:sym typeface="Century Gothic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sz="4400" dirty="0" smtClean="0">
              <a:solidFill>
                <a:srgbClr val="FFFFFF"/>
              </a:solidFill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47800" y="2286000"/>
            <a:ext cx="75438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1676400"/>
            <a:ext cx="72390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4400" kern="0" noProof="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What the heck is a VP?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TTYs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4400" kern="0" baseline="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DHH don’t need VPs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4400" kern="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Approved by Agency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391400" cy="1447800"/>
          </a:xfrm>
        </p:spPr>
        <p:txBody>
          <a:bodyPr anchor="ctr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You</a:t>
            </a:r>
            <a:endParaRPr lang="en-US" sz="4400" dirty="0" smtClean="0">
              <a:solidFill>
                <a:srgbClr val="FFFFFF"/>
              </a:solidFill>
              <a:latin typeface="Arial" pitchFamily="34" charset="0"/>
              <a:ea typeface="ヒラギノ明朝 ProN W6" charset="0"/>
              <a:cs typeface="Arial" pitchFamily="34" charset="0"/>
              <a:sym typeface="Century Gothic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sz="4400" dirty="0" smtClean="0">
              <a:solidFill>
                <a:srgbClr val="FFFFFF"/>
              </a:solidFill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47800" y="2286000"/>
            <a:ext cx="75438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Century Gothic" charset="0"/>
              <a:cs typeface="Arial" pitchFamily="34" charset="0"/>
              <a:sym typeface="Century Gothic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1676400"/>
            <a:ext cx="72390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4400" kern="0" noProof="0" dirty="0" smtClean="0">
                <a:solidFill>
                  <a:srgbClr val="FFFFFF"/>
                </a:solidFill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Education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Century Gothic" charset="0"/>
                <a:cs typeface="Arial" pitchFamily="34" charset="0"/>
                <a:sym typeface="Century Gothic" charset="0"/>
              </a:rPr>
              <a:t>Rights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5600" y="241300"/>
            <a:ext cx="7366000" cy="14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602" name="Rectangle 2"/>
          <p:cNvSpPr>
            <a:spLocks/>
          </p:cNvSpPr>
          <p:nvPr/>
        </p:nvSpPr>
        <p:spPr bwMode="auto">
          <a:xfrm>
            <a:off x="1663700" y="558800"/>
            <a:ext cx="7251700" cy="558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457200" indent="-457200" algn="ctr">
              <a:lnSpc>
                <a:spcPct val="80000"/>
              </a:lnSpc>
              <a:spcBef>
                <a:spcPts val="663"/>
              </a:spcBef>
              <a:defRPr/>
            </a:pPr>
            <a:r>
              <a:rPr 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The Z</a:t>
            </a:r>
            <a:r>
              <a:rPr lang="en-US" sz="33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™ </a:t>
            </a:r>
            <a:r>
              <a:rPr 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Videophones </a:t>
            </a:r>
          </a:p>
        </p:txBody>
      </p:sp>
      <p:pic>
        <p:nvPicPr>
          <p:cNvPr id="25603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19200"/>
            <a:ext cx="4114800" cy="4191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outerShdw dist="114299" dir="3360002" algn="ctr" rotWithShape="0">
              <a:srgbClr val="000000">
                <a:alpha val="50000"/>
              </a:srgbClr>
            </a:outerShdw>
          </a:effectLst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1905000" y="5334000"/>
            <a:ext cx="1422400" cy="571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r>
              <a:rPr lang="en-US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Z-150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5867400" y="5334000"/>
            <a:ext cx="1422400" cy="571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r>
              <a:rPr lang="en-US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Z-20</a:t>
            </a:r>
          </a:p>
        </p:txBody>
      </p:sp>
      <p:pic>
        <p:nvPicPr>
          <p:cNvPr id="19470" name="Picture 1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752600"/>
            <a:ext cx="29718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Group 2"/>
          <p:cNvGraphicFramePr>
            <a:graphicFrameLocks noGrp="1"/>
          </p:cNvGraphicFramePr>
          <p:nvPr/>
        </p:nvGraphicFramePr>
        <p:xfrm>
          <a:off x="1574800" y="1462089"/>
          <a:ext cx="7188200" cy="4947920"/>
        </p:xfrm>
        <a:graphic>
          <a:graphicData uri="http://schemas.openxmlformats.org/drawingml/2006/table">
            <a:tbl>
              <a:tblPr/>
              <a:tblGrid>
                <a:gridCol w="3386982"/>
                <a:gridCol w="3801218"/>
              </a:tblGrid>
              <a:tr h="473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My Contacts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Online phone book.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Z Alert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Be alerted via email when a call is coming.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My Mail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Full featured video answering machine.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Digital Whiteboard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No more misunderstanding or missing information.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VCO Plus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Use your own voice through ZVRS platform without 2nd phone line.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DTMF/Touch-Tone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Navigate automated system without involvement of interpreter.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Team Video Meeting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Video Conference Bridge for Z-150, Z4, and Z4 Mobile users!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</a:tbl>
          </a:graphicData>
        </a:graphic>
      </p:graphicFrame>
      <p:pic>
        <p:nvPicPr>
          <p:cNvPr id="2049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7000"/>
            <a:ext cx="7366000" cy="14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6" name="Rectangle 2"/>
          <p:cNvSpPr>
            <a:spLocks/>
          </p:cNvSpPr>
          <p:nvPr/>
        </p:nvSpPr>
        <p:spPr bwMode="auto">
          <a:xfrm>
            <a:off x="1447800" y="533400"/>
            <a:ext cx="7251700" cy="558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457200" indent="-457200" algn="ctr">
              <a:lnSpc>
                <a:spcPct val="80000"/>
              </a:lnSpc>
              <a:spcBef>
                <a:spcPts val="663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The Z</a:t>
            </a:r>
            <a:r>
              <a:rPr 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™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Features 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7000"/>
            <a:ext cx="7366000" cy="14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6" name="Rectangle 2"/>
          <p:cNvSpPr>
            <a:spLocks/>
          </p:cNvSpPr>
          <p:nvPr/>
        </p:nvSpPr>
        <p:spPr bwMode="auto">
          <a:xfrm>
            <a:off x="1447800" y="533400"/>
            <a:ext cx="7251700" cy="558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457200" indent="-457200" algn="ctr">
              <a:lnSpc>
                <a:spcPct val="80000"/>
              </a:lnSpc>
              <a:spcBef>
                <a:spcPts val="663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The Z</a:t>
            </a:r>
            <a:r>
              <a:rPr 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™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Features </a:t>
            </a:r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1371600" y="1549400"/>
          <a:ext cx="7493000" cy="3556000"/>
        </p:xfrm>
        <a:graphic>
          <a:graphicData uri="http://schemas.openxmlformats.org/drawingml/2006/table">
            <a:tbl>
              <a:tblPr/>
              <a:tblGrid>
                <a:gridCol w="3530600"/>
                <a:gridCol w="39624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HolaVRS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charset="0"/>
                        <a:ea typeface="Century Gothic" charset="0"/>
                        <a:cs typeface="Century Gothic" charset="0"/>
                        <a:sym typeface="Century Gothic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Communicate with hearing Spanish speakers without barrier.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Z Box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Uses your existing flasher system such as Sonic Alert.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1Number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Choose a primary number with us and up to 4 of your VPs will ring.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Interpreter Access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Interpreter can call your VRS, VCO, and SPA contacts  by name.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Video Remote Interpreting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charset="0"/>
                          <a:ea typeface="Century Gothic" charset="0"/>
                          <a:cs typeface="Century Gothic" charset="0"/>
                          <a:sym typeface="Century Gothic" charset="0"/>
                        </a:rPr>
                        <a:t>Need an interpreter for family meetings, work, etc.? We provide on-demand interpreting for a cost!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800" y="527050"/>
            <a:ext cx="8026400" cy="5321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>
            <a:outerShdw dist="406399" dir="5400000" algn="ctr" rotWithShape="0">
              <a:srgbClr val="000000">
                <a:alpha val="67999"/>
              </a:srgbClr>
            </a:outerShdw>
          </a:effectLst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5475" y="2947988"/>
            <a:ext cx="889000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9950" y="4321175"/>
            <a:ext cx="1323975" cy="1076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54863" y="2998788"/>
            <a:ext cx="1173162" cy="1174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06613" y="4384675"/>
            <a:ext cx="1239837" cy="66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05213" y="3305175"/>
            <a:ext cx="1092200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2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81338" y="3746500"/>
            <a:ext cx="1117600" cy="841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3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51263" y="4640263"/>
            <a:ext cx="1035050" cy="709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4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81563" y="3414713"/>
            <a:ext cx="1223962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5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68963" y="3759200"/>
            <a:ext cx="1223962" cy="63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6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86263" y="4122738"/>
            <a:ext cx="1166812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7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13400" y="4559300"/>
            <a:ext cx="963613" cy="96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8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85938" y="5138738"/>
            <a:ext cx="1222375" cy="309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39" name="Picture 1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82913" y="2763838"/>
            <a:ext cx="1325562" cy="481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640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11363" y="3441700"/>
            <a:ext cx="963612" cy="898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2240" name="Rectangle 16"/>
          <p:cNvSpPr>
            <a:spLocks/>
          </p:cNvSpPr>
          <p:nvPr/>
        </p:nvSpPr>
        <p:spPr bwMode="auto">
          <a:xfrm>
            <a:off x="1066800" y="-685800"/>
            <a:ext cx="5156200" cy="15621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100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charset="0"/>
              <a:ea typeface="Century Gothic" charset="0"/>
              <a:cs typeface="Century Gothic" charset="0"/>
              <a:sym typeface="Century Gothic" charset="0"/>
            </a:endParaRPr>
          </a:p>
        </p:txBody>
      </p:sp>
      <p:pic>
        <p:nvPicPr>
          <p:cNvPr id="26642" name="Picture 17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76425" y="1682750"/>
            <a:ext cx="1041400" cy="1054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43" name="Picture 18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073400" y="2025650"/>
            <a:ext cx="21590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44" name="Picture 1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356100" y="1157288"/>
            <a:ext cx="1587500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45" name="Picture 2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747000" y="198755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46" name="Picture 21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899025" y="2673350"/>
            <a:ext cx="2136775" cy="749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47" name="Picture 2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108700" y="1898650"/>
            <a:ext cx="749300" cy="793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48" name="Picture 2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137400" y="1543050"/>
            <a:ext cx="1498600" cy="29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49" name="Picture 24"/>
          <p:cNvPicPr>
            <a:picLocks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930400" y="869950"/>
            <a:ext cx="21717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50" name="Picture 25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273800" y="958850"/>
            <a:ext cx="85090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800" y="527050"/>
            <a:ext cx="8026400" cy="5321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>
            <a:outerShdw dist="406399" dir="5400000" algn="ctr" rotWithShape="0">
              <a:srgbClr val="000000">
                <a:alpha val="67999"/>
              </a:srgbClr>
            </a:outerShdw>
          </a:effectLst>
        </p:spPr>
      </p:pic>
      <p:sp>
        <p:nvSpPr>
          <p:cNvPr id="52240" name="Rectangle 16"/>
          <p:cNvSpPr>
            <a:spLocks/>
          </p:cNvSpPr>
          <p:nvPr/>
        </p:nvSpPr>
        <p:spPr bwMode="auto">
          <a:xfrm>
            <a:off x="1066800" y="-685800"/>
            <a:ext cx="5156200" cy="15621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100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charset="0"/>
              <a:ea typeface="Century Gothic" charset="0"/>
              <a:cs typeface="Century Gothic" charset="0"/>
              <a:sym typeface="Century Gothic" charset="0"/>
            </a:endParaRPr>
          </a:p>
        </p:txBody>
      </p:sp>
      <p:pic>
        <p:nvPicPr>
          <p:cNvPr id="6" name="Picture 5" descr="uncle-sam-i-want-yo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1143000"/>
            <a:ext cx="3657600" cy="4000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SA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Righ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, Bullets &amp; Photo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- Center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- Top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NASA</Template>
  <TotalTime>121</TotalTime>
  <Pages>0</Pages>
  <Words>196</Words>
  <Characters>0</Characters>
  <Application>Microsoft Office PowerPoint</Application>
  <PresentationFormat>On-screen Show (4:3)</PresentationFormat>
  <Lines>0</Lines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NASA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Title - Center</vt:lpstr>
      <vt:lpstr>Title &amp; Bullets</vt:lpstr>
      <vt:lpstr>Default - Title and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Manny Johnson</dc:creator>
  <cp:lastModifiedBy>Ballard West</cp:lastModifiedBy>
  <cp:revision>18</cp:revision>
  <dcterms:created xsi:type="dcterms:W3CDTF">2011-04-27T13:01:27Z</dcterms:created>
  <dcterms:modified xsi:type="dcterms:W3CDTF">2011-10-16T04:59:17Z</dcterms:modified>
</cp:coreProperties>
</file>