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76" r:id="rId3"/>
    <p:sldId id="268" r:id="rId4"/>
    <p:sldId id="333" r:id="rId5"/>
    <p:sldId id="332" r:id="rId6"/>
    <p:sldId id="343" r:id="rId7"/>
    <p:sldId id="344" r:id="rId8"/>
    <p:sldId id="345" r:id="rId9"/>
    <p:sldId id="346" r:id="rId10"/>
    <p:sldId id="347" r:id="rId11"/>
    <p:sldId id="351" r:id="rId12"/>
    <p:sldId id="291" r:id="rId13"/>
    <p:sldId id="292" r:id="rId14"/>
    <p:sldId id="352" r:id="rId15"/>
    <p:sldId id="293" r:id="rId16"/>
    <p:sldId id="296" r:id="rId17"/>
    <p:sldId id="298" r:id="rId18"/>
    <p:sldId id="301" r:id="rId19"/>
    <p:sldId id="334" r:id="rId20"/>
    <p:sldId id="335" r:id="rId21"/>
    <p:sldId id="336" r:id="rId22"/>
    <p:sldId id="353" r:id="rId23"/>
    <p:sldId id="338" r:id="rId24"/>
    <p:sldId id="339" r:id="rId25"/>
    <p:sldId id="340" r:id="rId26"/>
    <p:sldId id="342" r:id="rId27"/>
    <p:sldId id="320" r:id="rId28"/>
    <p:sldId id="321" r:id="rId29"/>
    <p:sldId id="322" r:id="rId30"/>
    <p:sldId id="324" r:id="rId31"/>
    <p:sldId id="313" r:id="rId32"/>
    <p:sldId id="314" r:id="rId33"/>
    <p:sldId id="354" r:id="rId34"/>
    <p:sldId id="318" r:id="rId35"/>
    <p:sldId id="319" r:id="rId36"/>
    <p:sldId id="326" r:id="rId37"/>
    <p:sldId id="328" r:id="rId3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Niebeli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576F"/>
    <a:srgbClr val="CCCCCC"/>
    <a:srgbClr val="E6E6E6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7" d="100"/>
          <a:sy n="87" d="100"/>
        </p:scale>
        <p:origin x="-792" y="2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101E4-FD4B-CE45-B8E0-7A2312A0DE71}" type="datetime1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2C41-23F2-8547-84E2-B5641692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2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C7F46-BF19-854E-9CFA-C882A05A6889}" type="datetime1">
              <a:rPr lang="en-US" smtClean="0"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3E85-A4BA-0646-A86B-7119A1E4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8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84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2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SADS!!!!! Reader </a:t>
            </a:r>
            <a:r>
              <a:rPr lang="en-US" smtClean="0"/>
              <a:t>is gone.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Probably need new screen</a:t>
            </a:r>
            <a:r>
              <a:rPr lang="en-US" baseline="0" dirty="0" smtClean="0"/>
              <a:t> shots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Probably need new </a:t>
            </a:r>
            <a:r>
              <a:rPr lang="en-US" smtClean="0"/>
              <a:t>screen</a:t>
            </a:r>
            <a:r>
              <a:rPr lang="en-US" baseline="0" smtClean="0"/>
              <a:t> shots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Probably need new </a:t>
            </a:r>
            <a:r>
              <a:rPr lang="en-US" smtClean="0"/>
              <a:t>screen</a:t>
            </a:r>
            <a:r>
              <a:rPr lang="en-US" baseline="0" smtClean="0"/>
              <a:t> shots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SADS!!!!! Reader </a:t>
            </a:r>
            <a:r>
              <a:rPr lang="en-US" smtClean="0"/>
              <a:t>is gone.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2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2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2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2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225021"/>
          </a:xfrm>
          <a:solidFill>
            <a:schemeClr val="accent3"/>
          </a:solidFill>
        </p:spPr>
        <p:txBody>
          <a:bodyPr/>
          <a:lstStyle>
            <a:lvl1pPr>
              <a:defRPr b="1"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20065"/>
            <a:ext cx="6400800" cy="608083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71600" y="2728149"/>
            <a:ext cx="6400800" cy="6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371600" y="2728149"/>
            <a:ext cx="6400800" cy="6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072694"/>
            <a:ext cx="6400800" cy="10160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smtClean="0"/>
              <a:t>Instructor Name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6613" y="1812396"/>
            <a:ext cx="4040188" cy="3292740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25021"/>
          </a:xfrm>
          <a:solidFill>
            <a:srgbClr val="2B576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Open Sans Semibold"/>
                <a:cs typeface="Open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6613" y="1812396"/>
            <a:ext cx="4040188" cy="3292740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25021"/>
          </a:xfrm>
          <a:solidFill>
            <a:schemeClr val="accent3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9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008313" cy="968376"/>
          </a:xfrm>
          <a:solidFill>
            <a:srgbClr val="2B576F"/>
          </a:solidFill>
        </p:spPr>
        <p:txBody>
          <a:bodyPr anchor="b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4" y="0"/>
            <a:ext cx="6135687" cy="5715000"/>
          </a:xfrm>
        </p:spPr>
        <p:txBody>
          <a:bodyPr/>
          <a:lstStyle>
            <a:lvl1pPr>
              <a:defRPr sz="3200" b="0" i="0">
                <a:latin typeface="Open Sans"/>
                <a:cs typeface="Open Sans"/>
              </a:defRPr>
            </a:lvl1pPr>
            <a:lvl2pPr>
              <a:defRPr sz="2800" b="0" i="0">
                <a:latin typeface="Open Sans"/>
                <a:cs typeface="Open Sans"/>
              </a:defRPr>
            </a:lvl2pPr>
            <a:lvl3pPr>
              <a:defRPr sz="2400" b="0" i="0">
                <a:latin typeface="Open Sans"/>
                <a:cs typeface="Open Sans"/>
              </a:defRPr>
            </a:lvl3pPr>
            <a:lvl4pPr>
              <a:defRPr sz="2000" b="0" i="0">
                <a:latin typeface="Open Sans"/>
                <a:cs typeface="Open Sans"/>
              </a:defRPr>
            </a:lvl4pPr>
            <a:lvl5pPr>
              <a:defRPr sz="2000" b="0" i="0">
                <a:latin typeface="Open Sans"/>
                <a:cs typeface="Open San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968377"/>
            <a:ext cx="3008313" cy="4746623"/>
          </a:xfrm>
        </p:spPr>
        <p:txBody>
          <a:bodyPr/>
          <a:lstStyle>
            <a:lvl1pPr marL="0" indent="0">
              <a:buNone/>
              <a:defRPr sz="1400" b="0" i="0">
                <a:latin typeface="Open Sans"/>
                <a:cs typeface="Open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971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5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008313" cy="968376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4" y="0"/>
            <a:ext cx="6135687" cy="5715000"/>
          </a:xfrm>
        </p:spPr>
        <p:txBody>
          <a:bodyPr/>
          <a:lstStyle>
            <a:lvl1pPr>
              <a:defRPr sz="3200" b="0" i="0">
                <a:latin typeface="Open Sans"/>
                <a:cs typeface="Open Sans"/>
              </a:defRPr>
            </a:lvl1pPr>
            <a:lvl2pPr>
              <a:defRPr sz="2800" b="0" i="0">
                <a:latin typeface="Open Sans"/>
                <a:cs typeface="Open Sans"/>
              </a:defRPr>
            </a:lvl2pPr>
            <a:lvl3pPr>
              <a:defRPr sz="2400" b="0" i="0">
                <a:latin typeface="Open Sans"/>
                <a:cs typeface="Open Sans"/>
              </a:defRPr>
            </a:lvl3pPr>
            <a:lvl4pPr>
              <a:defRPr sz="2000" b="0" i="0">
                <a:latin typeface="Open Sans"/>
                <a:cs typeface="Open Sans"/>
              </a:defRPr>
            </a:lvl4pPr>
            <a:lvl5pPr>
              <a:defRPr sz="2000" b="0" i="0">
                <a:latin typeface="Open Sans"/>
                <a:cs typeface="Open San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968377"/>
            <a:ext cx="3008313" cy="4746623"/>
          </a:xfrm>
        </p:spPr>
        <p:txBody>
          <a:bodyPr/>
          <a:lstStyle>
            <a:lvl1pPr marL="0" indent="0">
              <a:buNone/>
              <a:defRPr sz="1400" b="0" i="0">
                <a:latin typeface="Open Sans"/>
                <a:cs typeface="Open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867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3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 b="0" i="0">
                <a:latin typeface="Open Sans"/>
                <a:cs typeface="Open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225021"/>
          </a:xfrm>
          <a:solidFill>
            <a:srgbClr val="2B576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072694"/>
            <a:ext cx="6400800" cy="10160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Instructor Name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120065"/>
            <a:ext cx="6400800" cy="60808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 Semibold"/>
                <a:cs typeface="Open Sans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Course 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280"/>
            <a:ext cx="8229600" cy="3620857"/>
          </a:xfrm>
        </p:spPr>
        <p:txBody>
          <a:bodyPr/>
          <a:lstStyle>
            <a:lvl1pPr>
              <a:defRPr b="0" i="0">
                <a:latin typeface="Open Sans"/>
                <a:cs typeface="Open Sans"/>
              </a:defRPr>
            </a:lvl1pPr>
            <a:lvl2pPr>
              <a:defRPr b="0" i="0">
                <a:latin typeface="Open Sans"/>
                <a:cs typeface="Open Sans"/>
              </a:defRPr>
            </a:lvl2pPr>
            <a:lvl3pPr>
              <a:defRPr b="0" i="0">
                <a:latin typeface="Open Sans"/>
                <a:cs typeface="Open Sans"/>
              </a:defRPr>
            </a:lvl3pPr>
            <a:lvl4pPr>
              <a:defRPr b="0" i="0">
                <a:latin typeface="Open Sans"/>
                <a:cs typeface="Open Sans"/>
              </a:defRPr>
            </a:lvl4pPr>
            <a:lvl5pPr>
              <a:defRPr b="0" i="0">
                <a:latin typeface="Open Sans"/>
                <a:cs typeface="Ope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225021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021"/>
            <a:ext cx="8229600" cy="3880116"/>
          </a:xfrm>
        </p:spPr>
        <p:txBody>
          <a:bodyPr/>
          <a:lstStyle>
            <a:lvl1pPr>
              <a:defRPr b="0" i="0">
                <a:latin typeface="Open Sans"/>
                <a:cs typeface="Open Sans"/>
              </a:defRPr>
            </a:lvl1pPr>
            <a:lvl2pPr>
              <a:defRPr b="0" i="0">
                <a:latin typeface="Open Sans"/>
                <a:cs typeface="Open Sans"/>
              </a:defRPr>
            </a:lvl2pPr>
            <a:lvl3pPr>
              <a:defRPr b="0" i="0">
                <a:latin typeface="Open Sans"/>
                <a:cs typeface="Open Sans"/>
              </a:defRPr>
            </a:lvl3pPr>
            <a:lvl4pPr>
              <a:defRPr b="0" i="0">
                <a:latin typeface="Open Sans"/>
                <a:cs typeface="Open Sans"/>
              </a:defRPr>
            </a:lvl4pPr>
            <a:lvl5pPr>
              <a:defRPr b="0" i="0">
                <a:latin typeface="Open Sans"/>
                <a:cs typeface="Open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1225021"/>
          </a:xfrm>
          <a:solidFill>
            <a:srgbClr val="2B576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381250"/>
            <a:ext cx="9144000" cy="952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44991"/>
            <a:ext cx="9144000" cy="1225021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44991"/>
            <a:ext cx="9144000" cy="1225021"/>
          </a:xfrm>
          <a:solidFill>
            <a:srgbClr val="2B576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5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35688" y="0"/>
            <a:ext cx="3008313" cy="968376"/>
          </a:xfrm>
          <a:solidFill>
            <a:srgbClr val="2B576F"/>
          </a:solidFill>
          <a:ln>
            <a:noFill/>
          </a:ln>
          <a:effectLst/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688" y="968376"/>
            <a:ext cx="3008313" cy="4746624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 sz="1400" b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35688" y="0"/>
            <a:ext cx="3008313" cy="968376"/>
          </a:xfrm>
          <a:solidFill>
            <a:schemeClr val="accent3"/>
          </a:solidFill>
          <a:ln>
            <a:noFill/>
          </a:ln>
          <a:effectLst/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688" y="968376"/>
            <a:ext cx="3008313" cy="4746624"/>
          </a:xfrm>
          <a:solidFill>
            <a:schemeClr val="tx1">
              <a:alpha val="4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 sz="1400" b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E54CE38D-73BF-F94F-BBDE-F98CBADA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75162" y="5151758"/>
            <a:ext cx="897705" cy="5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9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54" r:id="rId5"/>
    <p:sldLayoutId id="2147483660" r:id="rId6"/>
    <p:sldLayoutId id="2147483661" r:id="rId7"/>
    <p:sldLayoutId id="2147483655" r:id="rId8"/>
    <p:sldLayoutId id="2147483665" r:id="rId9"/>
    <p:sldLayoutId id="2147483653" r:id="rId10"/>
    <p:sldLayoutId id="2147483666" r:id="rId11"/>
    <p:sldLayoutId id="2147483656" r:id="rId12"/>
    <p:sldLayoutId id="2147483667" r:id="rId13"/>
    <p:sldLayoutId id="2147483657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GovLoop Academy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97321"/>
            <a:ext cx="6400800" cy="11308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Accelerating Your Government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Career with Social Media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45811" y="3072694"/>
            <a:ext cx="6616094" cy="1016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Krzmarzick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Vice President, Learning and Development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GovLoop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6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9</a:t>
            </a:fld>
            <a:endParaRPr lang="en-US"/>
          </a:p>
        </p:txBody>
      </p:sp>
      <p:sp>
        <p:nvSpPr>
          <p:cNvPr id="10" name="Title 6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2502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Open Sans Semibold"/>
                <a:cs typeface="Open Sans Semibold"/>
              </a:rPr>
              <a:t>						   </a:t>
            </a:r>
            <a:r>
              <a:rPr lang="en-US" sz="4000" dirty="0" smtClean="0">
                <a:solidFill>
                  <a:schemeClr val="tx1"/>
                </a:solidFill>
                <a:latin typeface="Open Sans Semibold"/>
                <a:cs typeface="Open Sans Semibold"/>
              </a:rPr>
              <a:t>: Leverage Groups</a:t>
            </a:r>
            <a:endParaRPr lang="en-US" sz="4000" dirty="0">
              <a:solidFill>
                <a:schemeClr val="tx1"/>
              </a:solidFill>
              <a:latin typeface="Open Sans Semibold"/>
              <a:cs typeface="Open Sans Semibold"/>
            </a:endParaRPr>
          </a:p>
        </p:txBody>
      </p:sp>
      <p:pic>
        <p:nvPicPr>
          <p:cNvPr id="12" name="Picture 11" descr="Logo-2C-54px-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112"/>
            <a:ext cx="2844800" cy="685800"/>
          </a:xfrm>
          <a:prstGeom prst="rect">
            <a:avLst/>
          </a:prstGeom>
        </p:spPr>
      </p:pic>
      <p:pic>
        <p:nvPicPr>
          <p:cNvPr id="2" name="Picture 1" descr="Groups___Linke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51" y="1374177"/>
            <a:ext cx="6870095" cy="3922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4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10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0541" y="1449140"/>
            <a:ext cx="5978118" cy="324488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Open Sans"/>
                <a:cs typeface="Open Sans"/>
              </a:rPr>
              <a:t>Started </a:t>
            </a:r>
            <a:r>
              <a:rPr lang="en-US" b="1" dirty="0">
                <a:latin typeface="Open Sans"/>
                <a:cs typeface="Open Sans"/>
              </a:rPr>
              <a:t>Chief Learning Officers </a:t>
            </a:r>
            <a:r>
              <a:rPr lang="en-US" b="1" dirty="0" smtClean="0">
                <a:latin typeface="Open Sans"/>
                <a:cs typeface="Open Sans"/>
              </a:rPr>
              <a:t>Network </a:t>
            </a:r>
            <a:br>
              <a:rPr lang="en-US" b="1" dirty="0" smtClean="0">
                <a:latin typeface="Open Sans"/>
                <a:cs typeface="Open Sans"/>
              </a:rPr>
            </a:br>
            <a:r>
              <a:rPr lang="en-US" dirty="0" smtClean="0">
                <a:latin typeface="Open Sans"/>
                <a:cs typeface="Open Sans"/>
              </a:rPr>
              <a:t>on LinkedIn in </a:t>
            </a:r>
            <a:r>
              <a:rPr lang="en-US" dirty="0">
                <a:latin typeface="Open Sans"/>
                <a:cs typeface="Open Sans"/>
              </a:rPr>
              <a:t>late November 2008. </a:t>
            </a:r>
            <a:endParaRPr lang="en-US" dirty="0" smtClean="0">
              <a:latin typeface="Open Sans"/>
              <a:cs typeface="Open Sans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latin typeface="Open Sans"/>
                <a:cs typeface="Open Sans"/>
              </a:rPr>
              <a:t>Goal: </a:t>
            </a:r>
            <a:r>
              <a:rPr lang="en-US" b="1" dirty="0">
                <a:latin typeface="Open Sans"/>
                <a:cs typeface="Open Sans"/>
              </a:rPr>
              <a:t>get 20-30 folks </a:t>
            </a:r>
            <a:r>
              <a:rPr lang="en-US" dirty="0">
                <a:latin typeface="Open Sans"/>
                <a:cs typeface="Open Sans"/>
              </a:rPr>
              <a:t>over </a:t>
            </a:r>
            <a:r>
              <a:rPr lang="en-US" dirty="0" smtClean="0">
                <a:latin typeface="Open Sans"/>
                <a:cs typeface="Open Sans"/>
              </a:rPr>
              <a:t>a </a:t>
            </a:r>
            <a:r>
              <a:rPr lang="en-US" dirty="0">
                <a:latin typeface="Open Sans"/>
                <a:cs typeface="Open Sans"/>
              </a:rPr>
              <a:t>year or so. </a:t>
            </a:r>
            <a:endParaRPr lang="en-US" dirty="0" smtClean="0">
              <a:latin typeface="Open Sans"/>
              <a:cs typeface="Open Sans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Open Sans"/>
                <a:cs typeface="Open Sans"/>
              </a:rPr>
              <a:t>“</a:t>
            </a:r>
            <a:r>
              <a:rPr lang="en-US" dirty="0">
                <a:latin typeface="Open Sans"/>
                <a:cs typeface="Open Sans"/>
              </a:rPr>
              <a:t>I started the group because </a:t>
            </a:r>
            <a:r>
              <a:rPr lang="en-US" b="1" dirty="0">
                <a:latin typeface="Open Sans"/>
                <a:cs typeface="Open Sans"/>
              </a:rPr>
              <a:t>nothing was in existence in LinkedIn </a:t>
            </a:r>
            <a:r>
              <a:rPr lang="en-US" dirty="0">
                <a:latin typeface="Open Sans"/>
                <a:cs typeface="Open Sans"/>
              </a:rPr>
              <a:t>and </a:t>
            </a:r>
            <a:r>
              <a:rPr lang="en-US" dirty="0" smtClean="0">
                <a:latin typeface="Open Sans"/>
                <a:cs typeface="Open Sans"/>
              </a:rPr>
              <a:t>our </a:t>
            </a:r>
            <a:r>
              <a:rPr lang="en-US" dirty="0">
                <a:latin typeface="Open Sans"/>
                <a:cs typeface="Open Sans"/>
              </a:rPr>
              <a:t>community needed something – a place, a forum, something to communicate around ideas.” </a:t>
            </a:r>
            <a:endParaRPr lang="en-US" dirty="0" smtClean="0">
              <a:latin typeface="Open Sans"/>
              <a:cs typeface="Open Sans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Open Sans"/>
                <a:cs typeface="Open Sans"/>
              </a:rPr>
              <a:t>Within one year: </a:t>
            </a:r>
            <a:r>
              <a:rPr lang="en-US" b="1" dirty="0" smtClean="0">
                <a:latin typeface="Open Sans"/>
                <a:cs typeface="Open Sans"/>
              </a:rPr>
              <a:t>2,000</a:t>
            </a:r>
            <a:r>
              <a:rPr lang="en-US" b="1" dirty="0">
                <a:latin typeface="Open Sans"/>
                <a:cs typeface="Open Sans"/>
              </a:rPr>
              <a:t>+ group </a:t>
            </a:r>
            <a:r>
              <a:rPr lang="en-US" b="1" dirty="0" smtClean="0">
                <a:latin typeface="Open Sans"/>
                <a:cs typeface="Open Sans"/>
              </a:rPr>
              <a:t>members</a:t>
            </a:r>
            <a:endParaRPr lang="en-US" b="1" dirty="0">
              <a:latin typeface="Open Sans"/>
              <a:cs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0" y="1"/>
            <a:ext cx="9144000" cy="12250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dirty="0" smtClean="0">
                <a:latin typeface="Open Sans Semibold"/>
                <a:cs typeface="Open Sans Semibold"/>
              </a:rPr>
              <a:t>						   </a:t>
            </a:r>
            <a:r>
              <a:rPr lang="en-US" sz="4000" dirty="0" smtClean="0">
                <a:solidFill>
                  <a:schemeClr val="tx1"/>
                </a:solidFill>
                <a:latin typeface="Open Sans Semibold"/>
                <a:cs typeface="Open Sans Semibold"/>
              </a:rPr>
              <a:t>: Jeffrey’s Story</a:t>
            </a:r>
            <a:endParaRPr lang="en-US" sz="4000" dirty="0">
              <a:solidFill>
                <a:schemeClr val="tx1"/>
              </a:solidFill>
              <a:latin typeface="Open Sans Semibold"/>
              <a:cs typeface="Open Sans Semibold"/>
            </a:endParaRPr>
          </a:p>
        </p:txBody>
      </p:sp>
      <p:pic>
        <p:nvPicPr>
          <p:cNvPr id="9" name="Picture 8" descr="Logo-2C-54px-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112"/>
            <a:ext cx="2844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1911226"/>
            <a:ext cx="2540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0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1334-GovLoopLogo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99" y="1220682"/>
            <a:ext cx="5379007" cy="33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pPr algn="l"/>
            <a:r>
              <a:rPr lang="en-US" dirty="0" smtClean="0"/>
              <a:t>				  </a:t>
            </a:r>
            <a:r>
              <a:rPr lang="en-US" dirty="0" smtClean="0">
                <a:solidFill>
                  <a:schemeClr val="bg1"/>
                </a:solidFill>
              </a:rPr>
              <a:t>: Get Smart,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1334-GovLoopLogoLarge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" y="111099"/>
            <a:ext cx="1666382" cy="1045528"/>
          </a:xfrm>
          <a:prstGeom prst="rect">
            <a:avLst/>
          </a:prstGeom>
        </p:spPr>
      </p:pic>
      <p:pic>
        <p:nvPicPr>
          <p:cNvPr id="6" name="Picture 5" descr="Home_•_GovLo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30" y="1328443"/>
            <a:ext cx="7221814" cy="396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9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pPr algn="l"/>
            <a:r>
              <a:rPr lang="en-US" dirty="0" smtClean="0"/>
              <a:t>				  </a:t>
            </a:r>
            <a:r>
              <a:rPr lang="en-US" dirty="0" smtClean="0">
                <a:solidFill>
                  <a:schemeClr val="bg1"/>
                </a:solidFill>
              </a:rPr>
              <a:t>: Get Smart, Part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 descr="1334-GovLoopLogoLarge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" y="111099"/>
            <a:ext cx="1666382" cy="1045528"/>
          </a:xfrm>
          <a:prstGeom prst="rect">
            <a:avLst/>
          </a:prstGeom>
        </p:spPr>
      </p:pic>
      <p:pic>
        <p:nvPicPr>
          <p:cNvPr id="7" name="Picture 6" descr="GovLoop_Academy___Powerful_Learning_for_Govern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89" y="1438595"/>
            <a:ext cx="6499633" cy="375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0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14</a:t>
            </a:fld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25021"/>
          </a:xfrm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pPr algn="l"/>
            <a:r>
              <a:rPr lang="en-US" dirty="0" smtClean="0"/>
              <a:t>				  </a:t>
            </a:r>
            <a:r>
              <a:rPr lang="en-US" dirty="0" smtClean="0">
                <a:solidFill>
                  <a:schemeClr val="bg1"/>
                </a:solidFill>
              </a:rPr>
              <a:t>: Become an Expert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1334-GovLoopLogoLarge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" y="111099"/>
            <a:ext cx="1666382" cy="1045528"/>
          </a:xfrm>
          <a:prstGeom prst="rect">
            <a:avLst/>
          </a:prstGeom>
        </p:spPr>
      </p:pic>
      <p:pic>
        <p:nvPicPr>
          <p:cNvPr id="6" name="Picture 5" descr="Calling_All_Writers__Be_a_GovLoop_Featured_Blogger_•_GovLo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1" y="1353734"/>
            <a:ext cx="3533245" cy="378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_Special_Invite__Contribute_to_the_GovLoop_Communi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26" y="1780490"/>
            <a:ext cx="5127937" cy="293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7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15</a:t>
            </a:fld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25021"/>
          </a:xfrm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pPr algn="l"/>
            <a:r>
              <a:rPr lang="en-US" dirty="0" smtClean="0"/>
              <a:t>				  </a:t>
            </a:r>
            <a:r>
              <a:rPr lang="en-US" dirty="0" smtClean="0">
                <a:solidFill>
                  <a:schemeClr val="bg1"/>
                </a:solidFill>
              </a:rPr>
              <a:t>: Find Your Next Job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1334-GovLoopLogoLarge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" y="111099"/>
            <a:ext cx="1666382" cy="1045528"/>
          </a:xfrm>
          <a:prstGeom prst="rect">
            <a:avLst/>
          </a:prstGeom>
        </p:spPr>
      </p:pic>
      <p:pic>
        <p:nvPicPr>
          <p:cNvPr id="13" name="Picture 12" descr="Browse_GovLoop_Jobs___Jobs___GovLoop_-_Social_Network_for_Governm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3"/>
          <a:stretch/>
        </p:blipFill>
        <p:spPr>
          <a:xfrm>
            <a:off x="417975" y="1277475"/>
            <a:ext cx="5110049" cy="377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earch_Results___Jobs___GovLoop_-_Social_Network_for_Govern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79" y="1277475"/>
            <a:ext cx="1399644" cy="409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Health System Administrator (Medical Center Director) &lt; Jobs | GovLoop - Social Network for Governmen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35" y="2542036"/>
            <a:ext cx="2525646" cy="127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9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25021"/>
          </a:xfrm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pPr algn="l"/>
            <a:r>
              <a:rPr lang="en-US" dirty="0" smtClean="0"/>
              <a:t>				  </a:t>
            </a:r>
            <a:r>
              <a:rPr lang="en-US" dirty="0" smtClean="0">
                <a:solidFill>
                  <a:schemeClr val="bg1"/>
                </a:solidFill>
              </a:rPr>
              <a:t>: Get (or Be!) a Mentor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1334-GovLoopLogoLarge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" y="111099"/>
            <a:ext cx="1666382" cy="1045528"/>
          </a:xfrm>
          <a:prstGeom prst="rect">
            <a:avLst/>
          </a:prstGeom>
        </p:spPr>
      </p:pic>
      <p:pic>
        <p:nvPicPr>
          <p:cNvPr id="6" name="Picture 5" descr="Mentors_Program___GovLo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7" y="1563171"/>
            <a:ext cx="6078790" cy="373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4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_THANKUGOVLOOP_•_GovLo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16" y="1319802"/>
            <a:ext cx="3717801" cy="422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25021"/>
          </a:xfrm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pPr algn="l"/>
            <a:r>
              <a:rPr lang="en-US" dirty="0" smtClean="0"/>
              <a:t>				  </a:t>
            </a:r>
            <a:r>
              <a:rPr lang="en-US" dirty="0" smtClean="0">
                <a:solidFill>
                  <a:schemeClr val="bg1"/>
                </a:solidFill>
              </a:rPr>
              <a:t>: Sabrina’s 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1334-GovLoopLogoLarge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" y="111099"/>
            <a:ext cx="1666382" cy="1045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483" y="135163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“…what </a:t>
            </a:r>
            <a:r>
              <a:rPr lang="en-US" dirty="0">
                <a:latin typeface="Open Sans"/>
                <a:cs typeface="Open Sans"/>
              </a:rPr>
              <a:t>I have come to like most about GovLoop; </a:t>
            </a:r>
            <a:r>
              <a:rPr lang="en-US" b="1" dirty="0">
                <a:latin typeface="Open Sans"/>
                <a:cs typeface="Open Sans"/>
              </a:rPr>
              <a:t>it’s people like me.</a:t>
            </a:r>
            <a:r>
              <a:rPr lang="en-US" dirty="0">
                <a:latin typeface="Open Sans"/>
                <a:cs typeface="Open Sans"/>
              </a:rPr>
              <a:t>  </a:t>
            </a:r>
            <a:r>
              <a:rPr lang="en-US" dirty="0" smtClean="0">
                <a:latin typeface="Open Sans"/>
                <a:cs typeface="Open Sans"/>
              </a:rPr>
              <a:t/>
            </a:r>
            <a:br>
              <a:rPr lang="en-US" dirty="0" smtClean="0">
                <a:latin typeface="Open Sans"/>
                <a:cs typeface="Open Sans"/>
              </a:rPr>
            </a:br>
            <a:r>
              <a:rPr lang="en-US" dirty="0" smtClean="0">
                <a:latin typeface="Open Sans"/>
                <a:cs typeface="Open Sans"/>
              </a:rPr>
              <a:t>People </a:t>
            </a:r>
            <a:r>
              <a:rPr lang="en-US" b="1" dirty="0">
                <a:latin typeface="Open Sans"/>
                <a:cs typeface="Open Sans"/>
              </a:rPr>
              <a:t>looking for resources</a:t>
            </a:r>
            <a:r>
              <a:rPr lang="en-US" dirty="0">
                <a:latin typeface="Open Sans"/>
                <a:cs typeface="Open Sans"/>
              </a:rPr>
              <a:t>, </a:t>
            </a:r>
            <a:r>
              <a:rPr lang="en-US" dirty="0" smtClean="0">
                <a:latin typeface="Open Sans"/>
                <a:cs typeface="Open Sans"/>
              </a:rPr>
              <a:t/>
            </a:r>
            <a:br>
              <a:rPr lang="en-US" dirty="0" smtClean="0">
                <a:latin typeface="Open Sans"/>
                <a:cs typeface="Open Sans"/>
              </a:rPr>
            </a:br>
            <a:r>
              <a:rPr lang="en-US" dirty="0" smtClean="0">
                <a:latin typeface="Open Sans"/>
                <a:cs typeface="Open Sans"/>
              </a:rPr>
              <a:t>people </a:t>
            </a:r>
            <a:r>
              <a:rPr lang="en-US" b="1" dirty="0">
                <a:latin typeface="Open Sans"/>
                <a:cs typeface="Open Sans"/>
              </a:rPr>
              <a:t>sharing knowledge </a:t>
            </a:r>
            <a:r>
              <a:rPr lang="en-US" dirty="0">
                <a:latin typeface="Open Sans"/>
                <a:cs typeface="Open Sans"/>
              </a:rPr>
              <a:t>and resources, people </a:t>
            </a:r>
            <a:r>
              <a:rPr lang="en-US" b="1" dirty="0">
                <a:latin typeface="Open Sans"/>
                <a:cs typeface="Open Sans"/>
              </a:rPr>
              <a:t>training and learning</a:t>
            </a:r>
            <a:r>
              <a:rPr lang="en-US" dirty="0">
                <a:latin typeface="Open Sans"/>
                <a:cs typeface="Open Sans"/>
              </a:rPr>
              <a:t>, people </a:t>
            </a:r>
            <a:r>
              <a:rPr lang="en-US" b="1" dirty="0">
                <a:latin typeface="Open Sans"/>
                <a:cs typeface="Open Sans"/>
              </a:rPr>
              <a:t>conversing</a:t>
            </a:r>
            <a:r>
              <a:rPr lang="en-US" dirty="0">
                <a:latin typeface="Open Sans"/>
                <a:cs typeface="Open Sans"/>
              </a:rPr>
              <a:t> on topics that interest them and effect their work.  </a:t>
            </a:r>
            <a:r>
              <a:rPr lang="en-US" dirty="0" smtClean="0">
                <a:latin typeface="Open Sans"/>
                <a:cs typeface="Open Sans"/>
              </a:rPr>
              <a:t/>
            </a:r>
            <a:br>
              <a:rPr lang="en-US" dirty="0" smtClean="0">
                <a:latin typeface="Open Sans"/>
                <a:cs typeface="Open Sans"/>
              </a:rPr>
            </a:br>
            <a:endParaRPr lang="en-US" dirty="0" smtClean="0">
              <a:latin typeface="Open Sans"/>
              <a:cs typeface="Open Sans"/>
            </a:endParaRPr>
          </a:p>
          <a:p>
            <a:r>
              <a:rPr lang="en-US" dirty="0" smtClean="0">
                <a:latin typeface="Open Sans"/>
                <a:cs typeface="Open Sans"/>
              </a:rPr>
              <a:t>It’s </a:t>
            </a:r>
            <a:r>
              <a:rPr lang="en-US" b="1" dirty="0">
                <a:latin typeface="Open Sans"/>
                <a:cs typeface="Open Sans"/>
              </a:rPr>
              <a:t>people who care about making government and government employees, and all those who interact with government , their best </a:t>
            </a:r>
            <a:r>
              <a:rPr lang="en-US" dirty="0">
                <a:latin typeface="Open Sans"/>
                <a:cs typeface="Open Sans"/>
              </a:rPr>
              <a:t>and </a:t>
            </a:r>
            <a:r>
              <a:rPr lang="en-US" dirty="0" smtClean="0">
                <a:latin typeface="Open Sans"/>
                <a:cs typeface="Open Sans"/>
              </a:rPr>
              <a:t>that’s </a:t>
            </a:r>
            <a:r>
              <a:rPr lang="en-US" dirty="0">
                <a:latin typeface="Open Sans"/>
                <a:cs typeface="Open Sans"/>
              </a:rPr>
              <a:t>what I am all about.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243" y="2897178"/>
            <a:ext cx="1236547" cy="123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937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http://www.lion44.co.uk/sites/default/files/facebook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8" y="1127862"/>
            <a:ext cx="6858000" cy="2807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7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All Begins With…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886" t="10786" r="28486" b="14247"/>
          <a:stretch/>
        </p:blipFill>
        <p:spPr>
          <a:xfrm>
            <a:off x="3291144" y="1608667"/>
            <a:ext cx="2416676" cy="3209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56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What happens on Facebook…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Fix your </a:t>
            </a:r>
            <a:r>
              <a:rPr lang="en-US" sz="2400" dirty="0" err="1"/>
              <a:t>pics</a:t>
            </a:r>
            <a:r>
              <a:rPr lang="en-US" sz="2400" dirty="0"/>
              <a:t>.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Protect your privacy.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Be strategic with lists.</a:t>
            </a:r>
          </a:p>
          <a:p>
            <a:pPr marL="624078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strike="sngStrike" dirty="0"/>
              <a:t>Don’t</a:t>
            </a:r>
            <a:r>
              <a:rPr lang="en-US" sz="2400" dirty="0"/>
              <a:t> take it personal.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					   : What happens on Facebook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 In 3 Employers Reject Applicants Based On Facebook Posts - Careers Arti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14" y="1605271"/>
            <a:ext cx="2236085" cy="6859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6906" y="2410165"/>
            <a:ext cx="6597452" cy="288679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What Hurts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Provocative</a:t>
            </a:r>
            <a:r>
              <a:rPr lang="en-US" sz="1600" dirty="0"/>
              <a:t>/inappropriate </a:t>
            </a:r>
            <a:r>
              <a:rPr lang="en-US" sz="1600" b="1" dirty="0"/>
              <a:t>photos/comments </a:t>
            </a:r>
            <a:r>
              <a:rPr lang="en-US" sz="1600" dirty="0"/>
              <a:t>(49%)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Drinking or using </a:t>
            </a:r>
            <a:r>
              <a:rPr lang="en-US" sz="1600" b="1" dirty="0"/>
              <a:t>drugs</a:t>
            </a:r>
            <a:r>
              <a:rPr lang="en-US" sz="1600" dirty="0"/>
              <a:t> (45%)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“</a:t>
            </a:r>
            <a:r>
              <a:rPr lang="en-US" sz="1600" b="1" dirty="0"/>
              <a:t>Poor</a:t>
            </a:r>
            <a:r>
              <a:rPr lang="en-US" sz="1600" dirty="0"/>
              <a:t> </a:t>
            </a:r>
            <a:r>
              <a:rPr lang="en-US" sz="1600" b="1" dirty="0"/>
              <a:t>communication</a:t>
            </a:r>
            <a:r>
              <a:rPr lang="en-US" sz="1600" dirty="0"/>
              <a:t> skills” (35%)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Bad-mouthed </a:t>
            </a:r>
            <a:r>
              <a:rPr lang="en-US" sz="1600" dirty="0"/>
              <a:t>a previous employer (33%)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Discriminatory</a:t>
            </a:r>
            <a:r>
              <a:rPr lang="en-US" sz="1600" dirty="0"/>
              <a:t> </a:t>
            </a:r>
            <a:r>
              <a:rPr lang="en-US" sz="1600" b="1" dirty="0"/>
              <a:t>comments</a:t>
            </a:r>
            <a:r>
              <a:rPr lang="en-US" sz="1600" dirty="0"/>
              <a:t>: race, gender or religion (28%)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Lied</a:t>
            </a:r>
            <a:r>
              <a:rPr lang="en-US" sz="1600" dirty="0"/>
              <a:t> about qualifications (22%)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								: What happens on FB…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5899" y="64035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638299" y="65559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1790699" y="67083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638299" y="5345496"/>
            <a:ext cx="63786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Open Sans"/>
                <a:cs typeface="Open Sans"/>
              </a:rPr>
              <a:t>Source</a:t>
            </a:r>
            <a:r>
              <a:rPr lang="en-US" sz="900" dirty="0">
                <a:latin typeface="Open Sans"/>
                <a:cs typeface="Open Sans"/>
              </a:rPr>
              <a:t>: http://</a:t>
            </a:r>
            <a:r>
              <a:rPr lang="en-US" sz="900" dirty="0" err="1">
                <a:latin typeface="Open Sans"/>
                <a:cs typeface="Open Sans"/>
              </a:rPr>
              <a:t>jobs.aol.com</a:t>
            </a:r>
            <a:r>
              <a:rPr lang="en-US" sz="900" dirty="0">
                <a:latin typeface="Open Sans"/>
                <a:cs typeface="Open Sans"/>
              </a:rPr>
              <a:t>/articles/2012/04/18/one-in-three-employers-reject-applicants-based-on-facebook-posts</a:t>
            </a:r>
          </a:p>
        </p:txBody>
      </p:sp>
      <p:pic>
        <p:nvPicPr>
          <p:cNvPr id="12" name="Picture 11" descr="1 In 3 Employers Reject Applicants Based On Facebook Posts - Careers Articl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107"/>
            <a:ext cx="6969730" cy="1060080"/>
          </a:xfrm>
          <a:prstGeom prst="rect">
            <a:avLst/>
          </a:prstGeom>
        </p:spPr>
      </p:pic>
      <p:pic>
        <p:nvPicPr>
          <p:cNvPr id="13" name="Picture 12" descr="1 In 3 Employers Reject Applicants Based On Facebook Posts - Careers Articl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86" y="1231107"/>
            <a:ext cx="2196113" cy="452791"/>
          </a:xfrm>
          <a:prstGeom prst="rect">
            <a:avLst/>
          </a:prstGeom>
        </p:spPr>
      </p:pic>
      <p:pic>
        <p:nvPicPr>
          <p:cNvPr id="15" name="Picture 14" descr="http://www.lion44.co.uk/sites/default/files/facebook_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9" y="100224"/>
            <a:ext cx="2783134" cy="99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4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 In 3 Employers Reject Applicants Based On Facebook Posts - Careers Arti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14" y="1605271"/>
            <a:ext cx="2236085" cy="6859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								: What happens on FB…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5899" y="64035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638299" y="65559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1790699" y="67083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1638299" y="5345496"/>
            <a:ext cx="63786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Open Sans"/>
                <a:cs typeface="Open Sans"/>
              </a:rPr>
              <a:t>Source</a:t>
            </a:r>
            <a:r>
              <a:rPr lang="en-US" sz="900" dirty="0">
                <a:latin typeface="Open Sans"/>
                <a:cs typeface="Open Sans"/>
              </a:rPr>
              <a:t>: http://</a:t>
            </a:r>
            <a:r>
              <a:rPr lang="en-US" sz="900" dirty="0" err="1">
                <a:latin typeface="Open Sans"/>
                <a:cs typeface="Open Sans"/>
              </a:rPr>
              <a:t>jobs.aol.com</a:t>
            </a:r>
            <a:r>
              <a:rPr lang="en-US" sz="900" dirty="0">
                <a:latin typeface="Open Sans"/>
                <a:cs typeface="Open Sans"/>
              </a:rPr>
              <a:t>/articles/2012/04/18/one-in-three-employers-reject-applicants-based-on-facebook-posts</a:t>
            </a:r>
          </a:p>
        </p:txBody>
      </p:sp>
      <p:pic>
        <p:nvPicPr>
          <p:cNvPr id="12" name="Picture 11" descr="1 In 3 Employers Reject Applicants Based On Facebook Posts - Careers Articl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107"/>
            <a:ext cx="6969730" cy="1060080"/>
          </a:xfrm>
          <a:prstGeom prst="rect">
            <a:avLst/>
          </a:prstGeom>
        </p:spPr>
      </p:pic>
      <p:pic>
        <p:nvPicPr>
          <p:cNvPr id="13" name="Picture 12" descr="1 In 3 Employers Reject Applicants Based On Facebook Posts - Careers Articl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86" y="1231107"/>
            <a:ext cx="2196113" cy="452791"/>
          </a:xfrm>
          <a:prstGeom prst="rect">
            <a:avLst/>
          </a:prstGeom>
        </p:spPr>
      </p:pic>
      <p:pic>
        <p:nvPicPr>
          <p:cNvPr id="15" name="Picture 14" descr="http://www.lion44.co.uk/sites/default/files/facebook_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9" y="100224"/>
            <a:ext cx="2783134" cy="99139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1448546" y="2391897"/>
            <a:ext cx="7048501" cy="2787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0E3142"/>
                </a:solidFill>
              </a:rPr>
              <a:t>What Helps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Good feel for candidate's </a:t>
            </a:r>
            <a:r>
              <a:rPr lang="en-US" sz="1600" b="1" dirty="0" smtClean="0"/>
              <a:t>personality</a:t>
            </a:r>
            <a:r>
              <a:rPr lang="en-US" sz="1600" dirty="0" smtClean="0"/>
              <a:t> (58%)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Conveyed a </a:t>
            </a:r>
            <a:r>
              <a:rPr lang="en-US" sz="1600" b="1" dirty="0" smtClean="0"/>
              <a:t>professional</a:t>
            </a:r>
            <a:r>
              <a:rPr lang="en-US" sz="1600" dirty="0" smtClean="0"/>
              <a:t> image (55%</a:t>
            </a:r>
            <a:r>
              <a:rPr lang="en-US" sz="1100" dirty="0" smtClean="0"/>
              <a:t>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Background info </a:t>
            </a:r>
            <a:r>
              <a:rPr lang="en-US" sz="1600" b="1" dirty="0" smtClean="0"/>
              <a:t>supported</a:t>
            </a:r>
            <a:r>
              <a:rPr lang="en-US" sz="1600" dirty="0" smtClean="0"/>
              <a:t> professional qualifications (54%)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Well-rounded, showed a</a:t>
            </a:r>
            <a:r>
              <a:rPr lang="en-US" sz="1600" b="1" dirty="0" smtClean="0"/>
              <a:t> wide range of interests </a:t>
            </a:r>
            <a:r>
              <a:rPr lang="en-US" sz="1600" dirty="0" smtClean="0"/>
              <a:t>(51%)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/>
              <a:t>Great communication </a:t>
            </a:r>
            <a:r>
              <a:rPr lang="en-US" sz="1600" dirty="0" smtClean="0"/>
              <a:t>skills (49%)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600" b="1" dirty="0" smtClean="0"/>
              <a:t>Creativity</a:t>
            </a:r>
            <a:r>
              <a:rPr lang="en-US" sz="1600" dirty="0" smtClean="0"/>
              <a:t> (44%)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Others posted </a:t>
            </a:r>
            <a:r>
              <a:rPr lang="en-US" sz="1600" b="1" dirty="0" smtClean="0"/>
              <a:t>great references </a:t>
            </a:r>
            <a:r>
              <a:rPr lang="en-US" sz="1600" dirty="0" smtClean="0"/>
              <a:t>about the candidate (34%)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01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					 </a:t>
            </a:r>
            <a:r>
              <a:rPr lang="en-US" dirty="0"/>
              <a:t> </a:t>
            </a:r>
            <a:r>
              <a:rPr lang="en-US" dirty="0" smtClean="0"/>
              <a:t>: Fix your </a:t>
            </a:r>
            <a:r>
              <a:rPr lang="en-US" dirty="0" err="1" smtClean="0"/>
              <a:t>pics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http://www.lion44.co.uk/sites/default/files/facebook_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04"/>
            <a:ext cx="2783134" cy="9913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485899" y="64035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638299" y="65559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1790699" y="67083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395731" y="5354344"/>
            <a:ext cx="2044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>
                <a:latin typeface="Open Sans"/>
                <a:cs typeface="Open Sans"/>
              </a:rPr>
              <a:t>Source: http://</a:t>
            </a:r>
            <a:r>
              <a:rPr lang="pl-PL" sz="900" dirty="0" err="1">
                <a:latin typeface="Open Sans"/>
                <a:cs typeface="Open Sans"/>
              </a:rPr>
              <a:t>gawker.com</a:t>
            </a:r>
            <a:r>
              <a:rPr lang="pl-PL" sz="900" dirty="0">
                <a:latin typeface="Open Sans"/>
                <a:cs typeface="Open Sans"/>
              </a:rPr>
              <a:t>/5669005/</a:t>
            </a:r>
            <a:endParaRPr lang="en-US" sz="900" dirty="0">
              <a:latin typeface="Open Sans"/>
              <a:cs typeface="Open San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9" y="1876638"/>
            <a:ext cx="1536205" cy="13825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r="19567"/>
          <a:stretch/>
        </p:blipFill>
        <p:spPr>
          <a:xfrm>
            <a:off x="2613754" y="1879407"/>
            <a:ext cx="1586598" cy="14005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0096"/>
          <a:stretch/>
        </p:blipFill>
        <p:spPr>
          <a:xfrm>
            <a:off x="4644021" y="1876639"/>
            <a:ext cx="1580091" cy="13825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063" y="1876639"/>
            <a:ext cx="1530536" cy="1382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80" y="3630520"/>
            <a:ext cx="1553319" cy="13881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755" y="3630525"/>
            <a:ext cx="1613925" cy="13881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022" y="3615325"/>
            <a:ext cx="1584892" cy="1403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6063" y="3630525"/>
            <a:ext cx="1530536" cy="138814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613755" y="1892427"/>
            <a:ext cx="1585286" cy="1387499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70749" y="3627911"/>
            <a:ext cx="1552036" cy="138749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44022" y="1892426"/>
            <a:ext cx="1604752" cy="1387499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690021" y="1892427"/>
            <a:ext cx="1508533" cy="1387499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3081" y="3650259"/>
            <a:ext cx="1552036" cy="1387499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652168" y="3661409"/>
            <a:ext cx="1552036" cy="1387499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44022" y="3650259"/>
            <a:ext cx="1591509" cy="1387499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44667" y="1871723"/>
            <a:ext cx="1585286" cy="1387499"/>
          </a:xfrm>
          <a:prstGeom prst="rect">
            <a:avLst/>
          </a:prstGeom>
          <a:noFill/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					  : Protect your privacy.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5899" y="64035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638299" y="65559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1790699" y="67083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783134" y="5296959"/>
            <a:ext cx="34753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Open Sans"/>
                <a:cs typeface="Open Sans"/>
              </a:rPr>
              <a:t>Source: http://</a:t>
            </a:r>
            <a:r>
              <a:rPr lang="en-US" sz="900" dirty="0" err="1">
                <a:latin typeface="Open Sans"/>
                <a:cs typeface="Open Sans"/>
              </a:rPr>
              <a:t>www.facebook.com</a:t>
            </a:r>
            <a:r>
              <a:rPr lang="en-US" sz="900" dirty="0">
                <a:latin typeface="Open Sans"/>
                <a:cs typeface="Open Sans"/>
              </a:rPr>
              <a:t>/help/?</a:t>
            </a:r>
            <a:r>
              <a:rPr lang="en-US" sz="900" dirty="0" err="1">
                <a:latin typeface="Open Sans"/>
                <a:cs typeface="Open Sans"/>
              </a:rPr>
              <a:t>faq</a:t>
            </a:r>
            <a:r>
              <a:rPr lang="en-US" sz="900" dirty="0">
                <a:latin typeface="Open Sans"/>
                <a:cs typeface="Open Sans"/>
              </a:rPr>
              <a:t>=120939471321735</a:t>
            </a:r>
          </a:p>
        </p:txBody>
      </p:sp>
      <p:pic>
        <p:nvPicPr>
          <p:cNvPr id="40" name="Picture 39" descr="When I share something, how do I choose who can see it? | Facebook Help 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1419695"/>
            <a:ext cx="5196516" cy="289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 descr="(10) Andrew Krzmarz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69" y="2156414"/>
            <a:ext cx="4009931" cy="291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http://www.lion44.co.uk/sites/default/files/facebook_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04"/>
            <a:ext cx="2783134" cy="99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0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					  : Be strategic with lists.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5899" y="64035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8" name="Rectangle 7"/>
          <p:cNvSpPr/>
          <p:nvPr/>
        </p:nvSpPr>
        <p:spPr>
          <a:xfrm>
            <a:off x="1638299" y="65559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1790699" y="6708308"/>
            <a:ext cx="64397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jobs.aol.com</a:t>
            </a:r>
            <a:r>
              <a:rPr lang="en-US" sz="900" dirty="0"/>
              <a:t>/articles/2012/04/18/one-in-three-employers-reject-applicants-based-on-facebook-</a:t>
            </a:r>
            <a:r>
              <a:rPr lang="en-US" sz="900" dirty="0" smtClean="0"/>
              <a:t>posts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885224" y="5328774"/>
            <a:ext cx="32806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Open sans"/>
                <a:cs typeface="Open sans"/>
              </a:rPr>
              <a:t>Source: http://</a:t>
            </a:r>
            <a:r>
              <a:rPr lang="en-US" sz="900" dirty="0" err="1">
                <a:latin typeface="Open sans"/>
                <a:cs typeface="Open sans"/>
              </a:rPr>
              <a:t>www.facebook.com</a:t>
            </a:r>
            <a:r>
              <a:rPr lang="en-US" sz="900" dirty="0">
                <a:latin typeface="Open sans"/>
                <a:cs typeface="Open sans"/>
              </a:rPr>
              <a:t>/help/204604196335128/</a:t>
            </a:r>
          </a:p>
        </p:txBody>
      </p:sp>
      <p:pic>
        <p:nvPicPr>
          <p:cNvPr id="12" name="Picture 11" descr="Lists for Friends | Facebook Help 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0" y="1400810"/>
            <a:ext cx="6049645" cy="363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Lists for Friends | Facebook Help Cent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58" y="2434536"/>
            <a:ext cx="4545735" cy="250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http://www.lion44.co.uk/sites/default/files/facebook_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04"/>
            <a:ext cx="2783134" cy="99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4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					  : </a:t>
            </a:r>
            <a:r>
              <a:rPr lang="en-US" strike="sngStrike" dirty="0" smtClean="0"/>
              <a:t>Don’t</a:t>
            </a:r>
            <a:r>
              <a:rPr lang="en-US" dirty="0" smtClean="0"/>
              <a:t> take it personal.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25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03709" y="1541155"/>
            <a:ext cx="7538343" cy="162139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Open sans"/>
                <a:cs typeface="Open sans"/>
              </a:rPr>
              <a:t>Expand your </a:t>
            </a:r>
            <a:r>
              <a:rPr lang="en-US" sz="2000" u="sng" dirty="0" smtClean="0">
                <a:latin typeface="Open sans"/>
                <a:cs typeface="Open sans"/>
              </a:rPr>
              <a:t>career</a:t>
            </a:r>
            <a:r>
              <a:rPr lang="en-US" sz="2000" dirty="0" smtClean="0">
                <a:latin typeface="Open sans"/>
                <a:cs typeface="Open sans"/>
              </a:rPr>
              <a:t> </a:t>
            </a:r>
            <a:r>
              <a:rPr lang="en-US" sz="2000" dirty="0">
                <a:latin typeface="Open sans"/>
                <a:cs typeface="Open sans"/>
              </a:rPr>
              <a:t>network to include </a:t>
            </a:r>
            <a:r>
              <a:rPr lang="en-US" sz="2000" dirty="0" smtClean="0">
                <a:latin typeface="Open sans"/>
                <a:cs typeface="Open sans"/>
              </a:rPr>
              <a:t>friends/family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Open sans"/>
                <a:cs typeface="Open sans"/>
              </a:rPr>
              <a:t>Capitalize on your strongest connections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Open sans"/>
                <a:cs typeface="Open sans"/>
              </a:rPr>
              <a:t>Search where people spend most of their time online</a:t>
            </a:r>
          </a:p>
        </p:txBody>
      </p:sp>
      <p:pic>
        <p:nvPicPr>
          <p:cNvPr id="17" name="Picture 16" descr="http://blogs-images.forbes.com/tomiogeron/files/2011/05/94248v2-max-250x2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0" y="3348206"/>
            <a:ext cx="2524782" cy="11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(10) Search Results - App Ce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2" y="3000684"/>
            <a:ext cx="4930555" cy="2029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www.lion44.co.uk/sites/default/files/facebook_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704"/>
            <a:ext cx="2783134" cy="99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9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 descr="google_logo_flat_print_hi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3" y="1705785"/>
            <a:ext cx="6564187" cy="21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pPr algn="l"/>
            <a:r>
              <a:rPr lang="en-US" dirty="0" smtClean="0"/>
              <a:t>							: Search yourself.</a:t>
            </a:r>
            <a:endParaRPr lang="en-US" dirty="0"/>
          </a:p>
        </p:txBody>
      </p:sp>
      <p:pic>
        <p:nvPicPr>
          <p:cNvPr id="3" name="Picture 2" descr="google_logo_flat_print_hires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4" y="150538"/>
            <a:ext cx="3043219" cy="1004396"/>
          </a:xfrm>
          <a:prstGeom prst="rect">
            <a:avLst/>
          </a:prstGeom>
        </p:spPr>
      </p:pic>
      <p:pic>
        <p:nvPicPr>
          <p:cNvPr id="2" name="Picture 1" descr="andrew_krzmarzick_-_Google_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1" y="1381475"/>
            <a:ext cx="8211609" cy="362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9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pPr algn="l"/>
            <a:r>
              <a:rPr lang="en-US" dirty="0" smtClean="0"/>
              <a:t>							: Set up alerts.</a:t>
            </a:r>
            <a:endParaRPr lang="en-US" dirty="0"/>
          </a:p>
        </p:txBody>
      </p:sp>
      <p:pic>
        <p:nvPicPr>
          <p:cNvPr id="8" name="Picture 7" descr="google_logo_flat_print_hires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4" y="150538"/>
            <a:ext cx="3043219" cy="1004396"/>
          </a:xfrm>
          <a:prstGeom prst="rect">
            <a:avLst/>
          </a:prstGeom>
        </p:spPr>
      </p:pic>
      <p:pic>
        <p:nvPicPr>
          <p:cNvPr id="2" name="Picture 1" descr="Google_Alerts_-_Monitor_the_Web_for_interesting_new_cont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" y="1398072"/>
            <a:ext cx="7697037" cy="368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0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5021"/>
          </a:xfrm>
        </p:spPr>
        <p:txBody>
          <a:bodyPr/>
          <a:lstStyle/>
          <a:p>
            <a:r>
              <a:rPr lang="en-US" dirty="0" smtClean="0"/>
              <a:t>A Social Media Career 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19218" y="1303029"/>
            <a:ext cx="8382477" cy="399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endParaRPr lang="en-US" sz="2400" dirty="0">
              <a:latin typeface="Open sans"/>
              <a:cs typeface="Open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063" t="13996" r="38502" b="57601"/>
          <a:stretch/>
        </p:blipFill>
        <p:spPr>
          <a:xfrm>
            <a:off x="585036" y="1395493"/>
            <a:ext cx="158940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537" y="1356614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1818"/>
          <a:stretch/>
        </p:blipFill>
        <p:spPr>
          <a:xfrm>
            <a:off x="7005538" y="3770012"/>
            <a:ext cx="135633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21033"/>
          <a:stretch/>
        </p:blipFill>
        <p:spPr>
          <a:xfrm>
            <a:off x="290286" y="4246656"/>
            <a:ext cx="2750622" cy="70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b="23536"/>
          <a:stretch/>
        </p:blipFill>
        <p:spPr>
          <a:xfrm>
            <a:off x="2512499" y="2598766"/>
            <a:ext cx="125978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ight Arrow 21"/>
          <p:cNvSpPr/>
          <p:nvPr/>
        </p:nvSpPr>
        <p:spPr>
          <a:xfrm>
            <a:off x="2518734" y="1904428"/>
            <a:ext cx="638115" cy="39454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142468" y="1904428"/>
            <a:ext cx="638115" cy="39454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7456010" y="3139220"/>
            <a:ext cx="638115" cy="39454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6105675" y="4369459"/>
            <a:ext cx="638115" cy="39454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3190309" y="4359833"/>
            <a:ext cx="638115" cy="39454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762" y="1720302"/>
            <a:ext cx="2532746" cy="7320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5535" y="4016612"/>
            <a:ext cx="1872855" cy="4540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0742" y="4659155"/>
            <a:ext cx="1860766" cy="372154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 rot="19376872">
            <a:off x="1819941" y="3699698"/>
            <a:ext cx="638115" cy="39454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924" y="2767093"/>
            <a:ext cx="1657608" cy="1040023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3972581" y="3140645"/>
            <a:ext cx="638115" cy="39454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 animBg="1"/>
      <p:bldP spid="33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pPr algn="l"/>
            <a:r>
              <a:rPr lang="en-US" dirty="0" smtClean="0"/>
              <a:t>						    : “Face to face” interview</a:t>
            </a:r>
            <a:endParaRPr lang="en-US" dirty="0"/>
          </a:p>
        </p:txBody>
      </p:sp>
      <p:pic>
        <p:nvPicPr>
          <p:cNvPr id="8" name="Picture 7" descr="google_logo_flat_print_hires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4" y="150538"/>
            <a:ext cx="3043219" cy="1004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42" y="1455463"/>
            <a:ext cx="5791200" cy="384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3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97" y="1993417"/>
            <a:ext cx="7877203" cy="15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1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rgbClr val="FAAB1C"/>
          </a:solidFill>
          <a:ln>
            <a:solidFill>
              <a:srgbClr val="FAAB1C"/>
            </a:solidFill>
          </a:ln>
        </p:spPr>
        <p:txBody>
          <a:bodyPr/>
          <a:lstStyle/>
          <a:p>
            <a:pPr algn="l"/>
            <a:r>
              <a:rPr lang="en-US" dirty="0" smtClean="0"/>
              <a:t>							 : Good advice, Part 1.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4477" y="1610846"/>
            <a:ext cx="7034851" cy="8627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/>
              <a:t>“How to Win Friends and </a:t>
            </a:r>
            <a:r>
              <a:rPr lang="en-US" sz="2400" b="1" dirty="0" err="1" smtClean="0"/>
              <a:t>Twinfluence</a:t>
            </a:r>
            <a:r>
              <a:rPr lang="en-US" sz="2400" b="1" dirty="0" smtClean="0"/>
              <a:t> People”</a:t>
            </a:r>
          </a:p>
          <a:p>
            <a:pPr algn="ctr">
              <a:buNone/>
            </a:pPr>
            <a:r>
              <a:rPr lang="en-US" sz="2400" i="1" dirty="0" smtClean="0"/>
              <a:t>Advice </a:t>
            </a:r>
            <a:r>
              <a:rPr lang="en-US" sz="2400" i="1" dirty="0"/>
              <a:t>from Dr. Mark </a:t>
            </a:r>
            <a:r>
              <a:rPr lang="en-US" sz="2400" i="1" dirty="0" err="1"/>
              <a:t>Drapeau</a:t>
            </a:r>
            <a:r>
              <a:rPr lang="en-US" sz="2400" i="1" dirty="0"/>
              <a:t> (@</a:t>
            </a:r>
            <a:r>
              <a:rPr lang="en-US" sz="2400" i="1" dirty="0" err="1"/>
              <a:t>cheeky_geeky</a:t>
            </a:r>
            <a:r>
              <a:rPr lang="en-US" sz="2400" i="1" dirty="0" smtClean="0"/>
              <a:t>)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186161" y="2789180"/>
            <a:ext cx="3770678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defTabSz="914400">
              <a:spcBef>
                <a:spcPts val="300"/>
              </a:spcBef>
              <a:buClr>
                <a:srgbClr val="086413"/>
              </a:buClr>
            </a:pPr>
            <a:r>
              <a:rPr lang="en-US" sz="2000" b="1" dirty="0">
                <a:solidFill>
                  <a:prstClr val="black"/>
                </a:solidFill>
                <a:latin typeface="Open sans"/>
                <a:cs typeface="Open sans"/>
              </a:rPr>
              <a:t>TWINFLUENCE PEOPLE</a:t>
            </a:r>
            <a:endParaRPr lang="en-US" sz="2000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marL="109728" lvl="0" defTabSz="914400">
              <a:spcBef>
                <a:spcPts val="300"/>
              </a:spcBef>
              <a:buClr>
                <a:srgbClr val="086413"/>
              </a:buClr>
            </a:pPr>
            <a:r>
              <a:rPr lang="en-US" sz="2200" dirty="0" smtClean="0">
                <a:solidFill>
                  <a:prstClr val="black"/>
                </a:solidFill>
                <a:latin typeface="Open sans"/>
                <a:cs typeface="Open sans"/>
              </a:rPr>
              <a:t>4. </a:t>
            </a:r>
            <a:r>
              <a:rPr lang="en-US" sz="2200" dirty="0">
                <a:solidFill>
                  <a:prstClr val="black"/>
                </a:solidFill>
                <a:latin typeface="Open sans"/>
                <a:cs typeface="Open sans"/>
              </a:rPr>
              <a:t>Find the influencers </a:t>
            </a:r>
          </a:p>
          <a:p>
            <a:pPr marL="109728" lvl="0" defTabSz="914400">
              <a:spcBef>
                <a:spcPts val="300"/>
              </a:spcBef>
              <a:buClr>
                <a:srgbClr val="086413"/>
              </a:buClr>
            </a:pPr>
            <a:r>
              <a:rPr lang="en-US" sz="2200" dirty="0">
                <a:solidFill>
                  <a:prstClr val="black"/>
                </a:solidFill>
                <a:latin typeface="Open sans"/>
                <a:cs typeface="Open sans"/>
              </a:rPr>
              <a:t>5</a:t>
            </a:r>
            <a:r>
              <a:rPr lang="en-US" sz="2200" dirty="0" smtClean="0">
                <a:solidFill>
                  <a:prstClr val="black"/>
                </a:solidFill>
                <a:latin typeface="Open sans"/>
                <a:cs typeface="Open sans"/>
              </a:rPr>
              <a:t>. </a:t>
            </a:r>
            <a:r>
              <a:rPr lang="en-US" sz="2200" dirty="0">
                <a:solidFill>
                  <a:prstClr val="black"/>
                </a:solidFill>
                <a:latin typeface="Open sans"/>
                <a:cs typeface="Open sans"/>
              </a:rPr>
              <a:t>Become an authority </a:t>
            </a:r>
          </a:p>
          <a:p>
            <a:pPr marL="109728" lvl="0" defTabSz="914400">
              <a:spcBef>
                <a:spcPts val="300"/>
              </a:spcBef>
              <a:buClr>
                <a:srgbClr val="086413"/>
              </a:buClr>
            </a:pPr>
            <a:r>
              <a:rPr lang="en-US" sz="2200" dirty="0">
                <a:solidFill>
                  <a:prstClr val="black"/>
                </a:solidFill>
                <a:latin typeface="Open sans"/>
                <a:cs typeface="Open sans"/>
              </a:rPr>
              <a:t>6</a:t>
            </a:r>
            <a:r>
              <a:rPr lang="en-US" sz="2200" dirty="0" smtClean="0">
                <a:solidFill>
                  <a:prstClr val="black"/>
                </a:solidFill>
                <a:latin typeface="Open sans"/>
                <a:cs typeface="Open sans"/>
              </a:rPr>
              <a:t>. </a:t>
            </a:r>
            <a:r>
              <a:rPr lang="en-US" sz="2200" dirty="0">
                <a:solidFill>
                  <a:prstClr val="black"/>
                </a:solidFill>
                <a:latin typeface="Open sans"/>
                <a:cs typeface="Open sans"/>
              </a:rPr>
              <a:t>Be creative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823" y="2789180"/>
            <a:ext cx="4391198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defTabSz="914400">
              <a:spcBef>
                <a:spcPts val="300"/>
              </a:spcBef>
              <a:buClr>
                <a:srgbClr val="086413"/>
              </a:buClr>
            </a:pPr>
            <a:r>
              <a:rPr lang="en-US" sz="2000" b="1" dirty="0">
                <a:solidFill>
                  <a:prstClr val="black"/>
                </a:solidFill>
                <a:latin typeface="Open sans"/>
                <a:cs typeface="Open sans"/>
              </a:rPr>
              <a:t>WIN FRIENDS</a:t>
            </a:r>
            <a:endParaRPr lang="en-US" sz="2000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marL="109728" lvl="0" defTabSz="914400">
              <a:spcBef>
                <a:spcPts val="300"/>
              </a:spcBef>
              <a:buClr>
                <a:srgbClr val="086413"/>
              </a:buClr>
            </a:pPr>
            <a:r>
              <a:rPr lang="en-US" sz="2200" dirty="0" smtClean="0">
                <a:solidFill>
                  <a:prstClr val="black"/>
                </a:solidFill>
                <a:latin typeface="Open sans"/>
                <a:cs typeface="Open sans"/>
              </a:rPr>
              <a:t>1. Be </a:t>
            </a:r>
            <a:r>
              <a:rPr lang="en-US" sz="2200" dirty="0">
                <a:solidFill>
                  <a:prstClr val="black"/>
                </a:solidFill>
                <a:latin typeface="Open sans"/>
                <a:cs typeface="Open sans"/>
              </a:rPr>
              <a:t>unique, but be yourself </a:t>
            </a:r>
            <a:endParaRPr lang="en-US" sz="2200" dirty="0" smtClean="0">
              <a:solidFill>
                <a:prstClr val="black"/>
              </a:solidFill>
              <a:latin typeface="Open sans"/>
              <a:cs typeface="Open sans"/>
            </a:endParaRPr>
          </a:p>
          <a:p>
            <a:pPr marL="109728" lvl="0" defTabSz="914400">
              <a:spcBef>
                <a:spcPts val="300"/>
              </a:spcBef>
              <a:buClr>
                <a:srgbClr val="086413"/>
              </a:buClr>
            </a:pPr>
            <a:r>
              <a:rPr lang="en-US" sz="2200" dirty="0" smtClean="0">
                <a:solidFill>
                  <a:prstClr val="black"/>
                </a:solidFill>
                <a:latin typeface="Open sans"/>
                <a:cs typeface="Open sans"/>
              </a:rPr>
              <a:t>2</a:t>
            </a:r>
            <a:r>
              <a:rPr lang="en-US" sz="2200" dirty="0">
                <a:solidFill>
                  <a:prstClr val="black"/>
                </a:solidFill>
                <a:latin typeface="Open sans"/>
                <a:cs typeface="Open sans"/>
              </a:rPr>
              <a:t>. Participate in conversation </a:t>
            </a:r>
          </a:p>
          <a:p>
            <a:pPr marL="109728" lvl="0" defTabSz="914400">
              <a:spcBef>
                <a:spcPts val="300"/>
              </a:spcBef>
              <a:buClr>
                <a:srgbClr val="086413"/>
              </a:buClr>
            </a:pPr>
            <a:r>
              <a:rPr lang="en-US" sz="2200" dirty="0">
                <a:solidFill>
                  <a:prstClr val="black"/>
                </a:solidFill>
                <a:latin typeface="Open sans"/>
                <a:cs typeface="Open sans"/>
              </a:rPr>
              <a:t>3. </a:t>
            </a:r>
            <a:r>
              <a:rPr lang="en-US" sz="2200" dirty="0" smtClean="0">
                <a:solidFill>
                  <a:prstClr val="black"/>
                </a:solidFill>
                <a:latin typeface="Open sans"/>
                <a:cs typeface="Open sans"/>
              </a:rPr>
              <a:t>Bring </a:t>
            </a:r>
            <a:r>
              <a:rPr lang="en-US" sz="2200" dirty="0">
                <a:solidFill>
                  <a:prstClr val="black"/>
                </a:solidFill>
                <a:latin typeface="Open sans"/>
                <a:cs typeface="Open sans"/>
              </a:rPr>
              <a:t>value to a community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11200" y="289368"/>
            <a:ext cx="2952504" cy="5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32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rgbClr val="FAAB1C"/>
          </a:solidFill>
          <a:ln>
            <a:solidFill>
              <a:srgbClr val="FAAB1C"/>
            </a:solidFill>
          </a:ln>
        </p:spPr>
        <p:txBody>
          <a:bodyPr/>
          <a:lstStyle/>
          <a:p>
            <a:pPr algn="l"/>
            <a:r>
              <a:rPr lang="en-US" dirty="0" smtClean="0"/>
              <a:t>							 : Good advice, Part 2.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11200" y="289368"/>
            <a:ext cx="2952504" cy="5905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463" y="1687171"/>
            <a:ext cx="560836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Open sans"/>
                <a:cs typeface="Open sans"/>
              </a:rPr>
              <a:t>Other Good Advice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Open sans"/>
                <a:cs typeface="Open sans"/>
              </a:rPr>
              <a:t>Use Twitter </a:t>
            </a:r>
            <a:r>
              <a:rPr lang="en-US" sz="2800" dirty="0" err="1" smtClean="0">
                <a:latin typeface="Open sans"/>
                <a:cs typeface="Open sans"/>
              </a:rPr>
              <a:t>hashtags</a:t>
            </a:r>
            <a:r>
              <a:rPr lang="en-US" sz="2800" dirty="0" smtClean="0">
                <a:latin typeface="Open sans"/>
                <a:cs typeface="Open sans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latin typeface="Open sans"/>
                <a:cs typeface="Open sans"/>
              </a:rPr>
              <a:t>RT regularly.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latin typeface="Open sans"/>
                <a:cs typeface="Open sans"/>
              </a:rPr>
              <a:t>Participate in live chats.</a:t>
            </a:r>
          </a:p>
        </p:txBody>
      </p:sp>
    </p:spTree>
    <p:extLst>
      <p:ext uri="{BB962C8B-B14F-4D97-AF65-F5344CB8AC3E}">
        <p14:creationId xmlns:p14="http://schemas.microsoft.com/office/powerpoint/2010/main" val="30088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33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rgbClr val="FAAB1C"/>
          </a:solidFill>
          <a:ln>
            <a:solidFill>
              <a:srgbClr val="FAAB1C"/>
            </a:solidFill>
          </a:ln>
        </p:spPr>
        <p:txBody>
          <a:bodyPr/>
          <a:lstStyle/>
          <a:p>
            <a:pPr algn="l"/>
            <a:r>
              <a:rPr lang="en-US" dirty="0" smtClean="0"/>
              <a:t>							 : A helpful resource!</a:t>
            </a:r>
            <a:endParaRPr lang="en-US" dirty="0"/>
          </a:p>
        </p:txBody>
      </p:sp>
      <p:pic>
        <p:nvPicPr>
          <p:cNvPr id="10" name="Picture 9" descr="12 Commandments for Government Employees on Twi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50" y="1376879"/>
            <a:ext cx="3118700" cy="39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311200" y="289368"/>
            <a:ext cx="2952504" cy="590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363" y="185739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Open Sans Semibold"/>
                <a:cs typeface="Open Sans Semibold"/>
              </a:rPr>
              <a:t>GovLoop.com</a:t>
            </a:r>
            <a:r>
              <a:rPr lang="en-US" sz="2800" dirty="0">
                <a:solidFill>
                  <a:schemeClr val="accent1"/>
                </a:solidFill>
                <a:latin typeface="Open Sans Semibold"/>
                <a:cs typeface="Open Sans Semibold"/>
              </a:rPr>
              <a:t>/resources/new-twitter-guide-for-government-employees/</a:t>
            </a:r>
          </a:p>
        </p:txBody>
      </p:sp>
    </p:spTree>
    <p:extLst>
      <p:ext uri="{BB962C8B-B14F-4D97-AF65-F5344CB8AC3E}">
        <p14:creationId xmlns:p14="http://schemas.microsoft.com/office/powerpoint/2010/main" val="1987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34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rgbClr val="FAAB1C"/>
          </a:solidFill>
          <a:ln>
            <a:solidFill>
              <a:srgbClr val="FAAB1C"/>
            </a:solidFill>
          </a:ln>
        </p:spPr>
        <p:txBody>
          <a:bodyPr/>
          <a:lstStyle/>
          <a:p>
            <a:r>
              <a:rPr lang="en-US" dirty="0" smtClean="0"/>
              <a:t>	     : Sonny’s Story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3161" y="1610845"/>
            <a:ext cx="5969166" cy="30890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“I first heard about my current job vacancy via Twitter :)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endParaRPr lang="en-US" sz="28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So I can say without any reservation that social media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has helped my career in a significant way.”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9" name="Picture 8" descr="onny Hashm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95" y="1768848"/>
            <a:ext cx="2539506" cy="253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311200" y="289368"/>
            <a:ext cx="2952504" cy="5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 Ideas? </a:t>
            </a:r>
            <a:r>
              <a:rPr lang="en-US" smtClean="0"/>
              <a:t>Stories?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rgbClr val="2B576F"/>
          </a:solidFill>
          <a:ln>
            <a:solidFill>
              <a:srgbClr val="2B576F"/>
            </a:solidFill>
          </a:ln>
        </p:spPr>
        <p:txBody>
          <a:bodyPr/>
          <a:lstStyle/>
          <a:p>
            <a:r>
              <a:rPr lang="en-US" dirty="0" smtClean="0"/>
              <a:t>Let’s Connect.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926081" y="1446835"/>
            <a:ext cx="5948624" cy="3729621"/>
          </a:xfrm>
        </p:spPr>
        <p:txBody>
          <a:bodyPr>
            <a:normAutofit lnSpcReduction="10000"/>
          </a:bodyPr>
          <a:lstStyle/>
          <a:p>
            <a:pPr marL="109728">
              <a:spcBef>
                <a:spcPts val="3300"/>
              </a:spcBef>
              <a:spcAft>
                <a:spcPts val="1800"/>
              </a:spcAft>
            </a:pPr>
            <a:r>
              <a:rPr lang="en-US" sz="2400" b="1" dirty="0" err="1" smtClean="0">
                <a:solidFill>
                  <a:schemeClr val="accent2"/>
                </a:solidFill>
                <a:latin typeface="Open Sans"/>
                <a:cs typeface="Open Sans"/>
              </a:rPr>
              <a:t>GovLoop.com</a:t>
            </a:r>
            <a:r>
              <a:rPr lang="en-US" sz="2400" b="1" dirty="0" smtClean="0">
                <a:solidFill>
                  <a:schemeClr val="accent2"/>
                </a:solidFill>
                <a:latin typeface="Open Sans"/>
                <a:cs typeface="Open Sans"/>
              </a:rPr>
              <a:t>/profile/AndrewKrzmarzick  </a:t>
            </a:r>
          </a:p>
          <a:p>
            <a:pPr marL="109728">
              <a:spcBef>
                <a:spcPts val="3300"/>
              </a:spcBef>
              <a:spcAft>
                <a:spcPts val="1800"/>
              </a:spcAft>
            </a:pPr>
            <a:r>
              <a:rPr lang="en-US" sz="2400" b="1" dirty="0" err="1" smtClean="0">
                <a:solidFill>
                  <a:schemeClr val="accent2"/>
                </a:solidFill>
                <a:latin typeface="Open Sans"/>
                <a:cs typeface="Open Sans"/>
              </a:rPr>
              <a:t>LinkedIn.com</a:t>
            </a:r>
            <a:r>
              <a:rPr lang="en-US" sz="2400" b="1" dirty="0" smtClean="0">
                <a:solidFill>
                  <a:schemeClr val="accent2"/>
                </a:solidFill>
                <a:latin typeface="Open Sans"/>
                <a:cs typeface="Open Sans"/>
              </a:rPr>
              <a:t>/in/AndrewKrzmarzick</a:t>
            </a:r>
          </a:p>
          <a:p>
            <a:pPr marL="109728">
              <a:spcBef>
                <a:spcPts val="330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chemeClr val="accent2"/>
                </a:solidFill>
                <a:latin typeface="Open Sans"/>
                <a:cs typeface="Open Sans"/>
              </a:rPr>
              <a:t>@</a:t>
            </a:r>
            <a:r>
              <a:rPr lang="en-US" sz="2400" b="1" dirty="0" err="1" smtClean="0">
                <a:solidFill>
                  <a:schemeClr val="accent2"/>
                </a:solidFill>
                <a:latin typeface="Open Sans"/>
                <a:cs typeface="Open Sans"/>
              </a:rPr>
              <a:t>krazykriz</a:t>
            </a:r>
            <a:endParaRPr lang="en-US" sz="2400" b="1" dirty="0" smtClean="0">
              <a:solidFill>
                <a:schemeClr val="accent2"/>
              </a:solidFill>
              <a:latin typeface="Open Sans"/>
              <a:cs typeface="Open Sans"/>
            </a:endParaRPr>
          </a:p>
          <a:p>
            <a:pPr marL="109728">
              <a:spcBef>
                <a:spcPts val="3300"/>
              </a:spcBef>
              <a:spcAft>
                <a:spcPts val="1800"/>
              </a:spcAft>
            </a:pPr>
            <a:r>
              <a:rPr lang="en-US" sz="2400" b="1" dirty="0" err="1" smtClean="0">
                <a:solidFill>
                  <a:schemeClr val="accent2"/>
                </a:solidFill>
                <a:latin typeface="Open Sans"/>
                <a:cs typeface="Open Sans"/>
              </a:rPr>
              <a:t>andrew@govloop.com</a:t>
            </a:r>
            <a:r>
              <a:rPr lang="en-US" sz="2400" b="1" dirty="0" smtClean="0">
                <a:solidFill>
                  <a:schemeClr val="accent2"/>
                </a:solidFill>
                <a:latin typeface="Open Sans"/>
                <a:cs typeface="Open Sans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3" y="3708087"/>
            <a:ext cx="2626708" cy="525343"/>
          </a:xfrm>
          <a:prstGeom prst="rect">
            <a:avLst/>
          </a:prstGeom>
        </p:spPr>
      </p:pic>
      <p:pic>
        <p:nvPicPr>
          <p:cNvPr id="12" name="Picture 11" descr="Logo-2C-115px-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0" y="2669960"/>
            <a:ext cx="2427131" cy="600258"/>
          </a:xfrm>
          <a:prstGeom prst="rect">
            <a:avLst/>
          </a:prstGeom>
        </p:spPr>
      </p:pic>
      <p:pic>
        <p:nvPicPr>
          <p:cNvPr id="13" name="Picture 12" descr="1334-GovLoopLogo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9" y="1294781"/>
            <a:ext cx="1662059" cy="1042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465" y="4647122"/>
            <a:ext cx="783674" cy="7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web.jobvite.com_rs_jobvite_images_Jobvite_JobSeeker_FINAL_2012.pdf?mkt_tok=3RkMMJWWfF9wsRokvajMZKXonjHpfsX86O4pWKa%2BlMI%2F0ER3fOvrPUfGjI4CScNqI%2FqLAzICFpZo2FFSFeKDdZR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98" y="180445"/>
            <a:ext cx="6070069" cy="467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634597" y="4924661"/>
            <a:ext cx="607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How do you rise above?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36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Time Together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4</a:t>
            </a:fld>
            <a:endParaRPr lang="en-US"/>
          </a:p>
        </p:txBody>
      </p:sp>
      <p:sp>
        <p:nvSpPr>
          <p:cNvPr id="21" name="Text Placeholder 5"/>
          <p:cNvSpPr txBox="1">
            <a:spLocks/>
          </p:cNvSpPr>
          <p:nvPr/>
        </p:nvSpPr>
        <p:spPr>
          <a:xfrm>
            <a:off x="414294" y="2059896"/>
            <a:ext cx="2609517" cy="2038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Me</a:t>
            </a:r>
            <a:r>
              <a:rPr lang="en-US" dirty="0" smtClean="0"/>
              <a:t>:</a:t>
            </a:r>
          </a:p>
          <a:p>
            <a:r>
              <a:rPr lang="en-US" dirty="0"/>
              <a:t>6</a:t>
            </a:r>
            <a:r>
              <a:rPr lang="en-US" dirty="0" smtClean="0"/>
              <a:t> Tools</a:t>
            </a:r>
          </a:p>
          <a:p>
            <a:r>
              <a:rPr lang="en-US" dirty="0" smtClean="0"/>
              <a:t>30+ Ideas</a:t>
            </a:r>
          </a:p>
        </p:txBody>
      </p:sp>
      <p:pic>
        <p:nvPicPr>
          <p:cNvPr id="23" name="Picture 22" descr="http://www.lion44.co.uk/sites/default/files/facebook_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81" y="2572069"/>
            <a:ext cx="2382762" cy="91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1334-GovLoopLogo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52" y="1862668"/>
            <a:ext cx="1511445" cy="948317"/>
          </a:xfrm>
          <a:prstGeom prst="rect">
            <a:avLst/>
          </a:prstGeom>
        </p:spPr>
      </p:pic>
      <p:pic>
        <p:nvPicPr>
          <p:cNvPr id="25" name="Picture 24" descr="Logo-2C-115px-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98" y="1346877"/>
            <a:ext cx="1752156" cy="433329"/>
          </a:xfrm>
          <a:prstGeom prst="rect">
            <a:avLst/>
          </a:prstGeom>
        </p:spPr>
      </p:pic>
      <p:pic>
        <p:nvPicPr>
          <p:cNvPr id="26" name="Picture 25" descr="google_logo_flat_print_hi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85" y="3471338"/>
            <a:ext cx="1845968" cy="6092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798" y="5002168"/>
            <a:ext cx="1908910" cy="3817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t="24762" b="21693"/>
          <a:stretch/>
        </p:blipFill>
        <p:spPr>
          <a:xfrm>
            <a:off x="3367080" y="4190998"/>
            <a:ext cx="1821093" cy="689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6477" y="1882674"/>
            <a:ext cx="279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You</a:t>
            </a:r>
            <a:r>
              <a:rPr lang="en-US" sz="3600" dirty="0"/>
              <a:t>: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Pick 4-</a:t>
            </a:r>
            <a:r>
              <a:rPr lang="en-US" sz="3600" dirty="0" smtClean="0"/>
              <a:t>5 that work for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88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Logo-2C-115px-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2" y="1917094"/>
            <a:ext cx="7898458" cy="19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Open Sans Semibold"/>
                <a:cs typeface="Open Sans Semibold"/>
              </a:rPr>
              <a:t>						   </a:t>
            </a:r>
            <a:r>
              <a:rPr lang="en-US" sz="4000" dirty="0" smtClean="0">
                <a:solidFill>
                  <a:schemeClr val="tx1"/>
                </a:solidFill>
                <a:latin typeface="Open Sans Semibold"/>
                <a:cs typeface="Open Sans Semibold"/>
              </a:rPr>
              <a:t>: Update Your Profile!</a:t>
            </a:r>
            <a:endParaRPr lang="en-US" sz="4000" dirty="0">
              <a:solidFill>
                <a:schemeClr val="tx1"/>
              </a:solidFill>
              <a:latin typeface="Open Sans Semibold"/>
              <a:cs typeface="Open Sans Semibold"/>
            </a:endParaRPr>
          </a:p>
        </p:txBody>
      </p:sp>
      <p:pic>
        <p:nvPicPr>
          <p:cNvPr id="3" name="Picture 2" descr="Logo-2C-54px-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112"/>
            <a:ext cx="2844800" cy="685800"/>
          </a:xfrm>
          <a:prstGeom prst="rect">
            <a:avLst/>
          </a:prstGeom>
        </p:spPr>
      </p:pic>
      <p:pic>
        <p:nvPicPr>
          <p:cNvPr id="11" name="Picture 10" descr="Andrew_Krzmarzick___Director_of_Learning_and_Development_at_GovLoop___Linke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3" y="1335716"/>
            <a:ext cx="4735617" cy="425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1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7</a:t>
            </a:fld>
            <a:endParaRPr lang="en-US"/>
          </a:p>
        </p:txBody>
      </p:sp>
      <p:sp>
        <p:nvSpPr>
          <p:cNvPr id="11" name="Title 6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2502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Open Sans Semibold"/>
                <a:cs typeface="Open Sans Semibold"/>
              </a:rPr>
              <a:t>						   </a:t>
            </a:r>
            <a:r>
              <a:rPr lang="en-US" sz="4000" dirty="0" smtClean="0">
                <a:solidFill>
                  <a:schemeClr val="tx1"/>
                </a:solidFill>
                <a:latin typeface="Open Sans Semibold"/>
                <a:cs typeface="Open Sans Semibold"/>
              </a:rPr>
              <a:t>: Keep in Touch</a:t>
            </a:r>
            <a:endParaRPr lang="en-US" sz="4000" dirty="0">
              <a:solidFill>
                <a:schemeClr val="tx1"/>
              </a:solidFill>
              <a:latin typeface="Open Sans Semibold"/>
              <a:cs typeface="Open Sans Semibold"/>
            </a:endParaRPr>
          </a:p>
        </p:txBody>
      </p:sp>
      <p:pic>
        <p:nvPicPr>
          <p:cNvPr id="12" name="Picture 11" descr="Logo-2C-54px-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112"/>
            <a:ext cx="2844800" cy="685800"/>
          </a:xfrm>
          <a:prstGeom prst="rect">
            <a:avLst/>
          </a:prstGeom>
        </p:spPr>
      </p:pic>
      <p:pic>
        <p:nvPicPr>
          <p:cNvPr id="4" name="Picture 3" descr="Welcome____Linke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39" y="1354665"/>
            <a:ext cx="4454361" cy="419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8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8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2502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Open Sans Semibold"/>
                <a:cs typeface="Open Sans Semibold"/>
              </a:rPr>
              <a:t>						   </a:t>
            </a:r>
            <a:r>
              <a:rPr lang="en-US" sz="4000" dirty="0" smtClean="0">
                <a:solidFill>
                  <a:schemeClr val="tx1"/>
                </a:solidFill>
                <a:latin typeface="Open Sans Semibold"/>
                <a:cs typeface="Open Sans Semibold"/>
              </a:rPr>
              <a:t>: Connect With Context</a:t>
            </a:r>
            <a:endParaRPr lang="en-US" sz="4000" dirty="0">
              <a:solidFill>
                <a:schemeClr val="tx1"/>
              </a:solidFill>
              <a:latin typeface="Open Sans Semibold"/>
              <a:cs typeface="Open Sans Semibold"/>
            </a:endParaRPr>
          </a:p>
        </p:txBody>
      </p:sp>
      <p:pic>
        <p:nvPicPr>
          <p:cNvPr id="11" name="Picture 10" descr="Logo-2C-54px-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3112"/>
            <a:ext cx="2844800" cy="685800"/>
          </a:xfrm>
          <a:prstGeom prst="rect">
            <a:avLst/>
          </a:prstGeom>
        </p:spPr>
      </p:pic>
      <p:pic>
        <p:nvPicPr>
          <p:cNvPr id="2" name="Picture 1" descr="Invite_Dan_to_Connect___Linked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71" y="1418513"/>
            <a:ext cx="4027714" cy="409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8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 Deck Template Dec_2014[5]">
  <a:themeElements>
    <a:clrScheme name="GLA Theme Colors 1">
      <a:dk1>
        <a:srgbClr val="000000"/>
      </a:dk1>
      <a:lt1>
        <a:srgbClr val="EFEFEF"/>
      </a:lt1>
      <a:dk2>
        <a:srgbClr val="0E3142"/>
      </a:dk2>
      <a:lt2>
        <a:srgbClr val="E0E0E0"/>
      </a:lt2>
      <a:accent1>
        <a:srgbClr val="205C2E"/>
      </a:accent1>
      <a:accent2>
        <a:srgbClr val="2B576F"/>
      </a:accent2>
      <a:accent3>
        <a:srgbClr val="FAAB1C"/>
      </a:accent3>
      <a:accent4>
        <a:srgbClr val="FCC457"/>
      </a:accent4>
      <a:accent5>
        <a:srgbClr val="EA4C51"/>
      </a:accent5>
      <a:accent6>
        <a:srgbClr val="4B4B9B"/>
      </a:accent6>
      <a:hlink>
        <a:srgbClr val="0000FF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 Deck Template Dec_2014[5].potx</Template>
  <TotalTime>4141</TotalTime>
  <Words>493</Words>
  <Application>Microsoft Office PowerPoint</Application>
  <PresentationFormat>On-screen Show (16:10)</PresentationFormat>
  <Paragraphs>163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GLA Deck Template Dec_2014[5]</vt:lpstr>
      <vt:lpstr>GovLoop Academy</vt:lpstr>
      <vt:lpstr>It All Begins With…</vt:lpstr>
      <vt:lpstr>A Social Media Career Story</vt:lpstr>
      <vt:lpstr>PowerPoint Presentation</vt:lpstr>
      <vt:lpstr>Our Time Together Today</vt:lpstr>
      <vt:lpstr>PowerPoint Presentation</vt:lpstr>
      <vt:lpstr>         : Update Your Profile!</vt:lpstr>
      <vt:lpstr>         : Keep in Touch</vt:lpstr>
      <vt:lpstr>         : Connect With Context</vt:lpstr>
      <vt:lpstr>         : Leverage Groups</vt:lpstr>
      <vt:lpstr>PowerPoint Presentation</vt:lpstr>
      <vt:lpstr>PowerPoint Presentation</vt:lpstr>
      <vt:lpstr>      : Get Smart, Part 1</vt:lpstr>
      <vt:lpstr>      : Get Smart, Part 2</vt:lpstr>
      <vt:lpstr>      : Become an Expert</vt:lpstr>
      <vt:lpstr>      : Find Your Next Job</vt:lpstr>
      <vt:lpstr>      : Get (or Be!) a Mentor</vt:lpstr>
      <vt:lpstr>      : Sabrina’s Story</vt:lpstr>
      <vt:lpstr>PowerPoint Presentation</vt:lpstr>
      <vt:lpstr>        : What happens on Facebook</vt:lpstr>
      <vt:lpstr>         : What happens on FB…</vt:lpstr>
      <vt:lpstr>         : What happens on FB…</vt:lpstr>
      <vt:lpstr>       : Fix your pics…</vt:lpstr>
      <vt:lpstr>       : Protect your privacy.</vt:lpstr>
      <vt:lpstr>       : Be strategic with lists.</vt:lpstr>
      <vt:lpstr>       : Don’t take it personal.</vt:lpstr>
      <vt:lpstr>PowerPoint Presentation</vt:lpstr>
      <vt:lpstr>       : Search yourself.</vt:lpstr>
      <vt:lpstr>       : Set up alerts.</vt:lpstr>
      <vt:lpstr>          : “Face to face” interview</vt:lpstr>
      <vt:lpstr>PowerPoint Presentation</vt:lpstr>
      <vt:lpstr>        : Good advice, Part 1.</vt:lpstr>
      <vt:lpstr>        : Good advice, Part 2.</vt:lpstr>
      <vt:lpstr>        : A helpful resource!</vt:lpstr>
      <vt:lpstr>      : Sonny’s Story</vt:lpstr>
      <vt:lpstr>Questions? Ideas? Stories?</vt:lpstr>
      <vt:lpstr>Let’s Connect.</vt:lpstr>
    </vt:vector>
  </TitlesOfParts>
  <Company>GovDelivery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Johnston</dc:creator>
  <cp:lastModifiedBy>Alyssa</cp:lastModifiedBy>
  <cp:revision>67</cp:revision>
  <dcterms:created xsi:type="dcterms:W3CDTF">2014-05-12T14:25:09Z</dcterms:created>
  <dcterms:modified xsi:type="dcterms:W3CDTF">2015-03-25T14:47:41Z</dcterms:modified>
</cp:coreProperties>
</file>