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407" r:id="rId2"/>
    <p:sldId id="256" r:id="rId3"/>
    <p:sldId id="411" r:id="rId4"/>
    <p:sldId id="454" r:id="rId5"/>
    <p:sldId id="423" r:id="rId6"/>
    <p:sldId id="463" r:id="rId7"/>
    <p:sldId id="466" r:id="rId8"/>
    <p:sldId id="472" r:id="rId9"/>
    <p:sldId id="473" r:id="rId10"/>
    <p:sldId id="467" r:id="rId11"/>
    <p:sldId id="508" r:id="rId12"/>
    <p:sldId id="510" r:id="rId13"/>
    <p:sldId id="509" r:id="rId14"/>
    <p:sldId id="455" r:id="rId15"/>
    <p:sldId id="493" r:id="rId16"/>
    <p:sldId id="494" r:id="rId17"/>
    <p:sldId id="501" r:id="rId18"/>
    <p:sldId id="503" r:id="rId19"/>
    <p:sldId id="511" r:id="rId20"/>
    <p:sldId id="458" r:id="rId21"/>
    <p:sldId id="478" r:id="rId22"/>
    <p:sldId id="460" r:id="rId23"/>
    <p:sldId id="515" r:id="rId24"/>
    <p:sldId id="479" r:id="rId25"/>
    <p:sldId id="480" r:id="rId26"/>
    <p:sldId id="482" r:id="rId27"/>
    <p:sldId id="516" r:id="rId28"/>
    <p:sldId id="306"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CA540C"/>
    <a:srgbClr val="B4A980"/>
    <a:srgbClr val="9AB282"/>
    <a:srgbClr val="D0C164"/>
    <a:srgbClr val="C54750"/>
    <a:srgbClr val="C943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49"/>
    <p:restoredTop sz="78224" autoAdjust="0"/>
  </p:normalViewPr>
  <p:slideViewPr>
    <p:cSldViewPr>
      <p:cViewPr varScale="1">
        <p:scale>
          <a:sx n="52" d="100"/>
          <a:sy n="52" d="100"/>
        </p:scale>
        <p:origin x="132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D969859-62BF-49E1-8F1A-98BF4A43EF85}" type="datetimeFigureOut">
              <a:rPr lang="en-US" smtClean="0"/>
              <a:pPr/>
              <a:t>12/8/2022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D26431C-109D-4A71-A29E-F2CEDCCBCC54}" type="slidenum">
              <a:rPr lang="en-US" smtClean="0"/>
              <a:pPr/>
              <a:t>‹#›</a:t>
            </a:fld>
            <a:endParaRPr lang="en-US"/>
          </a:p>
        </p:txBody>
      </p:sp>
    </p:spTree>
    <p:extLst>
      <p:ext uri="{BB962C8B-B14F-4D97-AF65-F5344CB8AC3E}">
        <p14:creationId xmlns:p14="http://schemas.microsoft.com/office/powerpoint/2010/main" val="428666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26431C-109D-4A71-A29E-F2CEDCCBCC54}" type="slidenum">
              <a:rPr lang="en-US" smtClean="0"/>
              <a:pPr/>
              <a:t>1</a:t>
            </a:fld>
            <a:endParaRPr lang="en-US"/>
          </a:p>
        </p:txBody>
      </p:sp>
    </p:spTree>
    <p:extLst>
      <p:ext uri="{BB962C8B-B14F-4D97-AF65-F5344CB8AC3E}">
        <p14:creationId xmlns:p14="http://schemas.microsoft.com/office/powerpoint/2010/main" val="572143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10</a:t>
            </a:fld>
            <a:endParaRPr lang="en-US"/>
          </a:p>
        </p:txBody>
      </p:sp>
    </p:spTree>
    <p:extLst>
      <p:ext uri="{BB962C8B-B14F-4D97-AF65-F5344CB8AC3E}">
        <p14:creationId xmlns:p14="http://schemas.microsoft.com/office/powerpoint/2010/main" val="965033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different type of eligible expenses. This is to just give examples of those you might not be aware of.</a:t>
            </a:r>
          </a:p>
        </p:txBody>
      </p:sp>
      <p:sp>
        <p:nvSpPr>
          <p:cNvPr id="4" name="Slide Number Placeholder 3"/>
          <p:cNvSpPr>
            <a:spLocks noGrp="1"/>
          </p:cNvSpPr>
          <p:nvPr>
            <p:ph type="sldNum" sz="quarter" idx="5"/>
          </p:nvPr>
        </p:nvSpPr>
        <p:spPr/>
        <p:txBody>
          <a:bodyPr/>
          <a:lstStyle/>
          <a:p>
            <a:fld id="{1D26431C-109D-4A71-A29E-F2CEDCCBCC54}" type="slidenum">
              <a:rPr lang="en-US" smtClean="0"/>
              <a:pPr/>
              <a:t>11</a:t>
            </a:fld>
            <a:endParaRPr lang="en-US"/>
          </a:p>
        </p:txBody>
      </p:sp>
    </p:spTree>
    <p:extLst>
      <p:ext uri="{BB962C8B-B14F-4D97-AF65-F5344CB8AC3E}">
        <p14:creationId xmlns:p14="http://schemas.microsoft.com/office/powerpoint/2010/main" val="4092138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12</a:t>
            </a:fld>
            <a:endParaRPr lang="en-US"/>
          </a:p>
        </p:txBody>
      </p:sp>
    </p:spTree>
    <p:extLst>
      <p:ext uri="{BB962C8B-B14F-4D97-AF65-F5344CB8AC3E}">
        <p14:creationId xmlns:p14="http://schemas.microsoft.com/office/powerpoint/2010/main" val="3389878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know you need certain vision needs, you should look and confirm which plans cover what you actually need.  If you just need basic vision needs, just look at which plan is cheapest.</a:t>
            </a:r>
          </a:p>
        </p:txBody>
      </p:sp>
      <p:sp>
        <p:nvSpPr>
          <p:cNvPr id="4" name="Slide Number Placeholder 3"/>
          <p:cNvSpPr>
            <a:spLocks noGrp="1"/>
          </p:cNvSpPr>
          <p:nvPr>
            <p:ph type="sldNum" sz="quarter" idx="5"/>
          </p:nvPr>
        </p:nvSpPr>
        <p:spPr/>
        <p:txBody>
          <a:bodyPr/>
          <a:lstStyle/>
          <a:p>
            <a:fld id="{1D26431C-109D-4A71-A29E-F2CEDCCBCC54}" type="slidenum">
              <a:rPr lang="en-US" smtClean="0"/>
              <a:pPr/>
              <a:t>13</a:t>
            </a:fld>
            <a:endParaRPr lang="en-US"/>
          </a:p>
        </p:txBody>
      </p:sp>
    </p:spTree>
    <p:extLst>
      <p:ext uri="{BB962C8B-B14F-4D97-AF65-F5344CB8AC3E}">
        <p14:creationId xmlns:p14="http://schemas.microsoft.com/office/powerpoint/2010/main" val="47817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will family/friends get as my survivors?</a:t>
            </a:r>
          </a:p>
          <a:p>
            <a:pPr marL="0" indent="0">
              <a:buNone/>
            </a:pPr>
            <a:endParaRPr lang="en-US" dirty="0"/>
          </a:p>
          <a:p>
            <a:r>
              <a:rPr lang="en-US" dirty="0"/>
              <a:t>Can I keep Health and Life Insurance in retirement?</a:t>
            </a:r>
          </a:p>
          <a:p>
            <a:endParaRPr lang="en-US" dirty="0"/>
          </a:p>
        </p:txBody>
      </p:sp>
      <p:sp>
        <p:nvSpPr>
          <p:cNvPr id="4" name="Slide Number Placeholder 3"/>
          <p:cNvSpPr>
            <a:spLocks noGrp="1"/>
          </p:cNvSpPr>
          <p:nvPr>
            <p:ph type="sldNum" sz="quarter" idx="10"/>
          </p:nvPr>
        </p:nvSpPr>
        <p:spPr/>
        <p:txBody>
          <a:bodyPr/>
          <a:lstStyle/>
          <a:p>
            <a:fld id="{1D26431C-109D-4A71-A29E-F2CEDCCBCC54}" type="slidenum">
              <a:rPr lang="en-US" smtClean="0"/>
              <a:pPr/>
              <a:t>14</a:t>
            </a:fld>
            <a:endParaRPr lang="en-US"/>
          </a:p>
        </p:txBody>
      </p:sp>
    </p:spTree>
    <p:extLst>
      <p:ext uri="{BB962C8B-B14F-4D97-AF65-F5344CB8AC3E}">
        <p14:creationId xmlns:p14="http://schemas.microsoft.com/office/powerpoint/2010/main" val="1704104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Medicare is our government’s health insurance plan for people who are age 65 and older. It also provides coverage for people at any age who are totally and permanently disabled or have permanent kidney failure or amyotrophic lateral sclerosis (Lou Gehrig’s disease).</a:t>
            </a:r>
          </a:p>
          <a:p>
            <a:pPr marL="0" lvl="0" indent="0" algn="l" rtl="0">
              <a:spcBef>
                <a:spcPts val="0"/>
              </a:spcBef>
              <a:spcAft>
                <a:spcPts val="0"/>
              </a:spcAft>
              <a:buNone/>
            </a:pPr>
            <a:r>
              <a:rPr lang="en-US" dirty="0"/>
              <a:t>Medicare provides </a:t>
            </a:r>
            <a:r>
              <a:rPr lang="en-US" b="1" i="1" dirty="0"/>
              <a:t>basic</a:t>
            </a:r>
            <a:r>
              <a:rPr lang="en-US" dirty="0"/>
              <a:t> healthcare coverage. Like Social Security, it is not intended to meet all the needs of the retiree. Additional resource allocation planning is required.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SSDI – more than 2 years you can be eligible</a:t>
            </a:r>
          </a:p>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15</a:t>
            </a:fld>
            <a:endParaRPr lang="en-US"/>
          </a:p>
        </p:txBody>
      </p:sp>
    </p:spTree>
    <p:extLst>
      <p:ext uri="{BB962C8B-B14F-4D97-AF65-F5344CB8AC3E}">
        <p14:creationId xmlns:p14="http://schemas.microsoft.com/office/powerpoint/2010/main" val="4180573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the “known” costs. This includes the various parts of Medicare (including the co-payments and premiums) and Medigap plan costs, as well as an alternative to Medicare, called “Medicare Advantage Plans” (or “Part C”).</a:t>
            </a:r>
            <a:endParaRPr lang="en-US" dirty="0"/>
          </a:p>
          <a:p>
            <a:endParaRPr lang="en-US" dirty="0"/>
          </a:p>
          <a:p>
            <a:pPr marL="0" lvl="0" indent="0" algn="l" rtl="0">
              <a:spcBef>
                <a:spcPts val="0"/>
              </a:spcBef>
              <a:spcAft>
                <a:spcPts val="0"/>
              </a:spcAft>
              <a:buNone/>
            </a:pPr>
            <a:r>
              <a:rPr lang="en-US" dirty="0"/>
              <a:t>Hospital insurance (Part A) helps pay for inpatient care in a hospital or skilled nursing facility (SNF) following a hospital stay, some home healthcare, and hospice care.</a:t>
            </a:r>
          </a:p>
          <a:p>
            <a:pPr marL="0" lvl="0" indent="0" algn="l" rtl="0">
              <a:spcBef>
                <a:spcPts val="0"/>
              </a:spcBef>
              <a:spcAft>
                <a:spcPts val="0"/>
              </a:spcAft>
              <a:buNone/>
            </a:pPr>
            <a:r>
              <a:rPr lang="en-US" dirty="0"/>
              <a:t>Since there is a pretty comprehensive list of all coverage items, it would be suggested that any specific tests, items, or services being considered first be confirmed in the Medicare Coverage Database (located at www.medicare.gov).</a:t>
            </a:r>
          </a:p>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16</a:t>
            </a:fld>
            <a:endParaRPr lang="en-US"/>
          </a:p>
        </p:txBody>
      </p:sp>
    </p:spTree>
    <p:extLst>
      <p:ext uri="{BB962C8B-B14F-4D97-AF65-F5344CB8AC3E}">
        <p14:creationId xmlns:p14="http://schemas.microsoft.com/office/powerpoint/2010/main" val="405786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t>Medical insurance (Part B) is voluntary and helps pay for doctors’ services and many other medical services and supplies that are not covered by hospital insurance (Part A), such as outpatient care, certain home health services, some preventative care and durable medical equipment like walker, wheelchair or hospital bed, that’s ordered by your doctor for use in the home.</a:t>
            </a:r>
          </a:p>
          <a:p>
            <a:endParaRPr lang="en-US" dirty="0"/>
          </a:p>
          <a:p>
            <a:r>
              <a:rPr lang="en-US" dirty="0"/>
              <a:t>IRMAA: For 2023, they will look at tax year 2021 to decide premium for year 2023. By making a large withdrawal, it could impact their premiums </a:t>
            </a:r>
          </a:p>
        </p:txBody>
      </p:sp>
      <p:sp>
        <p:nvSpPr>
          <p:cNvPr id="4" name="Slide Number Placeholder 3"/>
          <p:cNvSpPr>
            <a:spLocks noGrp="1"/>
          </p:cNvSpPr>
          <p:nvPr>
            <p:ph type="sldNum" sz="quarter" idx="5"/>
          </p:nvPr>
        </p:nvSpPr>
        <p:spPr/>
        <p:txBody>
          <a:bodyPr/>
          <a:lstStyle/>
          <a:p>
            <a:fld id="{1D26431C-109D-4A71-A29E-F2CEDCCBCC54}" type="slidenum">
              <a:rPr lang="en-US" smtClean="0"/>
              <a:pPr/>
              <a:t>17</a:t>
            </a:fld>
            <a:endParaRPr lang="en-US"/>
          </a:p>
        </p:txBody>
      </p:sp>
    </p:spTree>
    <p:extLst>
      <p:ext uri="{BB962C8B-B14F-4D97-AF65-F5344CB8AC3E}">
        <p14:creationId xmlns:p14="http://schemas.microsoft.com/office/powerpoint/2010/main" val="679874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lvl="0" indent="0" algn="l" rtl="0">
              <a:spcBef>
                <a:spcPts val="0"/>
              </a:spcBef>
              <a:spcAft>
                <a:spcPts val="0"/>
              </a:spcAft>
              <a:buNone/>
            </a:pPr>
            <a:r>
              <a:rPr lang="en-US" sz="1200" dirty="0"/>
              <a:t>So far, we’ve covered the costs that are difficult to avoid, since premiums, deductibles, and co-payments are inherent costs of Part A and B coverage. But there is one cost, the late enrollment penalty, that everyone can avoid if a few specific periods and dates are remembered. </a:t>
            </a:r>
            <a:endParaRPr lang="en-US" dirty="0"/>
          </a:p>
          <a:p>
            <a:pPr marL="0" lvl="0" indent="0" algn="l" rtl="0">
              <a:spcBef>
                <a:spcPts val="0"/>
              </a:spcBef>
              <a:spcAft>
                <a:spcPts val="0"/>
              </a:spcAft>
              <a:buNone/>
            </a:pPr>
            <a:r>
              <a:rPr lang="en-US" sz="1200" dirty="0"/>
              <a:t>First things first; when it comes to enrolling in Medicare, an individual can be automatically enrolled or elect to enroll. </a:t>
            </a:r>
            <a:endParaRPr lang="en-US" dirty="0"/>
          </a:p>
          <a:p>
            <a:pPr marL="0" lvl="0" indent="0" algn="l" rtl="0">
              <a:spcBef>
                <a:spcPts val="0"/>
              </a:spcBef>
              <a:spcAft>
                <a:spcPts val="0"/>
              </a:spcAft>
              <a:buNone/>
            </a:pPr>
            <a:r>
              <a:rPr lang="en-US" sz="1200" dirty="0"/>
              <a:t>Automatic enrollment applies to those individuals already receiving Social Security retirement or disability benefits (or railroad retirement checks). They will be contacted a few months before they become eligible for Medicare and given the information needed to enroll. If they do not plan to get Part B coverage, they will have the option of turning it down.  </a:t>
            </a:r>
            <a:endParaRPr lang="en-US" dirty="0"/>
          </a:p>
          <a:p>
            <a:pPr marL="0" lvl="0" indent="0" algn="l" rtl="0">
              <a:spcBef>
                <a:spcPts val="0"/>
              </a:spcBef>
              <a:spcAft>
                <a:spcPts val="0"/>
              </a:spcAft>
              <a:buNone/>
            </a:pPr>
            <a:r>
              <a:rPr lang="en-US" sz="1200" dirty="0"/>
              <a:t>If not already receiving these benefits (retirement/disability/railroad retirement), the individual must elect to enroll, and should contact the Social Security Administration Office about three months before their 65th birthday to sign up for Medicare. Individuals can sign up for Medicare even if they do not plan to retire at age 65. </a:t>
            </a:r>
            <a:endParaRPr lang="en-US" dirty="0"/>
          </a:p>
          <a:p>
            <a:pPr marL="0" lvl="0" indent="0" algn="l" rtl="0">
              <a:spcBef>
                <a:spcPts val="0"/>
              </a:spcBef>
              <a:spcAft>
                <a:spcPts val="0"/>
              </a:spcAft>
              <a:buNone/>
            </a:pPr>
            <a:r>
              <a:rPr lang="en-US" sz="1200" dirty="0"/>
              <a:t>This leads us to the three different Medicare enrollment periods where an individual can elect to enroll: 1) the initial enrollment period, 2) the special enrollment period, and 3) the general enrollment period. </a:t>
            </a:r>
            <a:endParaRPr lang="en-US" dirty="0"/>
          </a:p>
          <a:p>
            <a:pPr marL="0" lvl="0" indent="0" algn="l" rtl="0">
              <a:spcBef>
                <a:spcPts val="0"/>
              </a:spcBef>
              <a:spcAft>
                <a:spcPts val="0"/>
              </a:spcAft>
              <a:buNone/>
            </a:pPr>
            <a:r>
              <a:rPr lang="en-US" sz="1200" dirty="0"/>
              <a:t>The initial enrollment period is when individuals are first eligible for Part A and/or Part B. For example, if an individual becomes eligible when turning 65, that individual can sign up during the seven-month period that begins three months before the month of the individual’s 65th birthday (the entire seven-month period includes the month of the birthday and ends three months after the birthday).</a:t>
            </a:r>
            <a:endParaRPr lang="en-US" dirty="0"/>
          </a:p>
          <a:p>
            <a:pPr marL="0" lvl="0" indent="0" algn="l" rtl="0">
              <a:spcBef>
                <a:spcPts val="0"/>
              </a:spcBef>
              <a:spcAft>
                <a:spcPts val="0"/>
              </a:spcAft>
              <a:buNone/>
            </a:pPr>
            <a:r>
              <a:rPr lang="en-US" sz="1200" dirty="0"/>
              <a:t>The special enrollment period is when individuals 65 or older covered under a group health plan based on current employment can sign up for Part A and/or Part B. Usually, there is no late enrollment penalty when signing up during a special enrollment period. Individuals should speak with someone in their Benefits Department regarding how Medicare works with their existing coverage. </a:t>
            </a:r>
            <a:endParaRPr lang="en-US" dirty="0"/>
          </a:p>
          <a:p>
            <a:pPr marL="0" lvl="0" indent="0" algn="l" rtl="0">
              <a:spcBef>
                <a:spcPts val="0"/>
              </a:spcBef>
              <a:spcAft>
                <a:spcPts val="0"/>
              </a:spcAft>
              <a:buNone/>
            </a:pPr>
            <a:r>
              <a:rPr lang="en-US" sz="1200" dirty="0"/>
              <a:t>Finally, the general enrollment period is when an individual who did not sign up for Part A and/or B when they were first eligible can sign up between January 1 and March 31 each year.</a:t>
            </a:r>
            <a:endParaRPr lang="en-US" dirty="0"/>
          </a:p>
          <a:p>
            <a:pPr marL="0" lvl="0" indent="0" algn="l" rtl="0">
              <a:spcBef>
                <a:spcPts val="0"/>
              </a:spcBef>
              <a:spcAft>
                <a:spcPts val="0"/>
              </a:spcAft>
              <a:buNone/>
            </a:pPr>
            <a:r>
              <a:rPr lang="en-US" sz="1200" dirty="0"/>
              <a:t>The key thing to remember is that a late enrollment penalty may apply for individuals who don’t enroll when eligible, and the monthly premium may go up by as much as 10%.</a:t>
            </a:r>
            <a:endParaRPr lang="en-US" dirty="0"/>
          </a:p>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18</a:t>
            </a:fld>
            <a:endParaRPr lang="en-US"/>
          </a:p>
        </p:txBody>
      </p:sp>
    </p:spTree>
    <p:extLst>
      <p:ext uri="{BB962C8B-B14F-4D97-AF65-F5344CB8AC3E}">
        <p14:creationId xmlns:p14="http://schemas.microsoft.com/office/powerpoint/2010/main" val="60037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lvl="0" indent="0" algn="l" rtl="0">
              <a:spcBef>
                <a:spcPts val="0"/>
              </a:spcBef>
              <a:spcAft>
                <a:spcPts val="0"/>
              </a:spcAft>
              <a:buNone/>
            </a:pPr>
            <a:r>
              <a:rPr lang="en-US" sz="1200" dirty="0"/>
              <a:t>So far, we’ve covered the costs that are difficult to avoid, since premiums, deductibles, and co-payments are inherent costs of Part A and B coverage. But there is one cost, the late enrollment penalty, that everyone can avoid if a few specific periods and dates are remembered. </a:t>
            </a:r>
            <a:endParaRPr lang="en-US" dirty="0"/>
          </a:p>
          <a:p>
            <a:pPr marL="0" lvl="0" indent="0" algn="l" rtl="0">
              <a:spcBef>
                <a:spcPts val="0"/>
              </a:spcBef>
              <a:spcAft>
                <a:spcPts val="0"/>
              </a:spcAft>
              <a:buNone/>
            </a:pPr>
            <a:r>
              <a:rPr lang="en-US" sz="1200" dirty="0"/>
              <a:t>First things first; when it comes to enrolling in Medicare, an individual can be automatically enrolled or elect to enroll. </a:t>
            </a:r>
            <a:endParaRPr lang="en-US" dirty="0"/>
          </a:p>
          <a:p>
            <a:pPr marL="0" lvl="0" indent="0" algn="l" rtl="0">
              <a:spcBef>
                <a:spcPts val="0"/>
              </a:spcBef>
              <a:spcAft>
                <a:spcPts val="0"/>
              </a:spcAft>
              <a:buNone/>
            </a:pPr>
            <a:r>
              <a:rPr lang="en-US" sz="1200" dirty="0"/>
              <a:t>Automatic enrollment applies to those individuals already receiving Social Security retirement or disability benefits (or railroad retirement checks). They will be contacted a few months before they become eligible for Medicare and given the information needed to enroll. If they do not plan to get Part B coverage, they will have the option of turning it down.  </a:t>
            </a:r>
            <a:endParaRPr lang="en-US" dirty="0"/>
          </a:p>
          <a:p>
            <a:pPr marL="0" lvl="0" indent="0" algn="l" rtl="0">
              <a:spcBef>
                <a:spcPts val="0"/>
              </a:spcBef>
              <a:spcAft>
                <a:spcPts val="0"/>
              </a:spcAft>
              <a:buNone/>
            </a:pPr>
            <a:r>
              <a:rPr lang="en-US" sz="1200" dirty="0"/>
              <a:t>If not already receiving these benefits (retirement/disability/railroad retirement), the individual must elect to enroll, and should contact the Social Security Administration Office about three months before their 65th birthday to sign up for Medicare. Individuals can sign up for Medicare even if they do not plan to retire at age 65. </a:t>
            </a:r>
            <a:endParaRPr lang="en-US" dirty="0"/>
          </a:p>
          <a:p>
            <a:pPr marL="0" lvl="0" indent="0" algn="l" rtl="0">
              <a:spcBef>
                <a:spcPts val="0"/>
              </a:spcBef>
              <a:spcAft>
                <a:spcPts val="0"/>
              </a:spcAft>
              <a:buNone/>
            </a:pPr>
            <a:r>
              <a:rPr lang="en-US" sz="1200" dirty="0"/>
              <a:t>This leads us to the three different Medicare enrollment periods where an individual can elect to enroll: 1) the initial enrollment period, 2) the special enrollment period, and 3) the general enrollment period. </a:t>
            </a:r>
            <a:endParaRPr lang="en-US" dirty="0"/>
          </a:p>
          <a:p>
            <a:pPr marL="0" lvl="0" indent="0" algn="l" rtl="0">
              <a:spcBef>
                <a:spcPts val="0"/>
              </a:spcBef>
              <a:spcAft>
                <a:spcPts val="0"/>
              </a:spcAft>
              <a:buNone/>
            </a:pPr>
            <a:r>
              <a:rPr lang="en-US" sz="1200" dirty="0"/>
              <a:t>The initial enrollment period is when individuals are first eligible for Part A and/or Part B. For example, if an individual becomes eligible when turning 65, that individual can sign up during the seven-month period that begins three months before the month of the individual’s 65th birthday (the entire seven-month period includes the month of the birthday and ends three months after the birthday).</a:t>
            </a:r>
            <a:endParaRPr lang="en-US" dirty="0"/>
          </a:p>
          <a:p>
            <a:pPr marL="0" lvl="0" indent="0" algn="l" rtl="0">
              <a:spcBef>
                <a:spcPts val="0"/>
              </a:spcBef>
              <a:spcAft>
                <a:spcPts val="0"/>
              </a:spcAft>
              <a:buNone/>
            </a:pPr>
            <a:r>
              <a:rPr lang="en-US" sz="1200" dirty="0"/>
              <a:t>The special enrollment period is when individuals 65 or older covered under a group health plan based on current employment can sign up for Part A and/or Part B. Usually, there is no late enrollment penalty when signing up during a special enrollment period. Individuals should speak with someone in their Benefits Department regarding how Medicare works with their existing coverage. </a:t>
            </a:r>
            <a:endParaRPr lang="en-US" dirty="0"/>
          </a:p>
          <a:p>
            <a:pPr marL="0" lvl="0" indent="0" algn="l" rtl="0">
              <a:spcBef>
                <a:spcPts val="0"/>
              </a:spcBef>
              <a:spcAft>
                <a:spcPts val="0"/>
              </a:spcAft>
              <a:buNone/>
            </a:pPr>
            <a:r>
              <a:rPr lang="en-US" sz="1200" dirty="0"/>
              <a:t>Finally, the general enrollment period is when an individual who did not sign up for Part A and/or B when they were first eligible can sign up between January 1 and March 31 each year.</a:t>
            </a:r>
            <a:endParaRPr lang="en-US" dirty="0"/>
          </a:p>
          <a:p>
            <a:pPr marL="0" lvl="0" indent="0" algn="l" rtl="0">
              <a:spcBef>
                <a:spcPts val="0"/>
              </a:spcBef>
              <a:spcAft>
                <a:spcPts val="0"/>
              </a:spcAft>
              <a:buNone/>
            </a:pPr>
            <a:r>
              <a:rPr lang="en-US" sz="1200" dirty="0"/>
              <a:t>The key thing to remember is that a late enrollment penalty may apply for individuals who don’t enroll when eligible, and the monthly premium may go up by as much as 10%.</a:t>
            </a:r>
            <a:endParaRPr lang="en-US" dirty="0"/>
          </a:p>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19</a:t>
            </a:fld>
            <a:endParaRPr lang="en-US"/>
          </a:p>
        </p:txBody>
      </p:sp>
    </p:spTree>
    <p:extLst>
      <p:ext uri="{BB962C8B-B14F-4D97-AF65-F5344CB8AC3E}">
        <p14:creationId xmlns:p14="http://schemas.microsoft.com/office/powerpoint/2010/main" val="2310791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will family/friends get as my survivors?</a:t>
            </a:r>
          </a:p>
          <a:p>
            <a:pPr marL="0" indent="0">
              <a:buNone/>
            </a:pPr>
            <a:endParaRPr lang="en-US" dirty="0"/>
          </a:p>
          <a:p>
            <a:r>
              <a:rPr lang="en-US" dirty="0"/>
              <a:t>Can I keep Health and Life Insurance in retirement?</a:t>
            </a:r>
          </a:p>
          <a:p>
            <a:endParaRPr lang="en-US" dirty="0"/>
          </a:p>
        </p:txBody>
      </p:sp>
      <p:sp>
        <p:nvSpPr>
          <p:cNvPr id="4" name="Slide Number Placeholder 3"/>
          <p:cNvSpPr>
            <a:spLocks noGrp="1"/>
          </p:cNvSpPr>
          <p:nvPr>
            <p:ph type="sldNum" sz="quarter" idx="10"/>
          </p:nvPr>
        </p:nvSpPr>
        <p:spPr/>
        <p:txBody>
          <a:bodyPr/>
          <a:lstStyle/>
          <a:p>
            <a:fld id="{1D26431C-109D-4A71-A29E-F2CEDCCBCC54}" type="slidenum">
              <a:rPr lang="en-US" smtClean="0"/>
              <a:pPr/>
              <a:t>2</a:t>
            </a:fld>
            <a:endParaRPr lang="en-US"/>
          </a:p>
        </p:txBody>
      </p:sp>
    </p:spTree>
    <p:extLst>
      <p:ext uri="{BB962C8B-B14F-4D97-AF65-F5344CB8AC3E}">
        <p14:creationId xmlns:p14="http://schemas.microsoft.com/office/powerpoint/2010/main" val="2352195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will family/friends get as my survivors?</a:t>
            </a:r>
          </a:p>
          <a:p>
            <a:pPr marL="0" indent="0">
              <a:buNone/>
            </a:pPr>
            <a:endParaRPr lang="en-US" dirty="0"/>
          </a:p>
          <a:p>
            <a:r>
              <a:rPr lang="en-US" dirty="0"/>
              <a:t>Can I keep Health and Life Insurance in retirement?</a:t>
            </a:r>
          </a:p>
          <a:p>
            <a:endParaRPr lang="en-US" dirty="0"/>
          </a:p>
        </p:txBody>
      </p:sp>
      <p:sp>
        <p:nvSpPr>
          <p:cNvPr id="4" name="Slide Number Placeholder 3"/>
          <p:cNvSpPr>
            <a:spLocks noGrp="1"/>
          </p:cNvSpPr>
          <p:nvPr>
            <p:ph type="sldNum" sz="quarter" idx="10"/>
          </p:nvPr>
        </p:nvSpPr>
        <p:spPr/>
        <p:txBody>
          <a:bodyPr/>
          <a:lstStyle/>
          <a:p>
            <a:fld id="{1D26431C-109D-4A71-A29E-F2CEDCCBCC54}" type="slidenum">
              <a:rPr lang="en-US" smtClean="0"/>
              <a:pPr/>
              <a:t>20</a:t>
            </a:fld>
            <a:endParaRPr lang="en-US"/>
          </a:p>
        </p:txBody>
      </p:sp>
    </p:spTree>
    <p:extLst>
      <p:ext uri="{BB962C8B-B14F-4D97-AF65-F5344CB8AC3E}">
        <p14:creationId xmlns:p14="http://schemas.microsoft.com/office/powerpoint/2010/main" val="1701410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21</a:t>
            </a:fld>
            <a:endParaRPr lang="en-US"/>
          </a:p>
        </p:txBody>
      </p:sp>
    </p:spTree>
    <p:extLst>
      <p:ext uri="{BB962C8B-B14F-4D97-AF65-F5344CB8AC3E}">
        <p14:creationId xmlns:p14="http://schemas.microsoft.com/office/powerpoint/2010/main" val="306147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22</a:t>
            </a:fld>
            <a:endParaRPr lang="en-US"/>
          </a:p>
        </p:txBody>
      </p:sp>
    </p:spTree>
    <p:extLst>
      <p:ext uri="{BB962C8B-B14F-4D97-AF65-F5344CB8AC3E}">
        <p14:creationId xmlns:p14="http://schemas.microsoft.com/office/powerpoint/2010/main" val="2997009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 C: </a:t>
            </a:r>
          </a:p>
          <a:p>
            <a:r>
              <a:rPr lang="en-US" dirty="0"/>
              <a:t>Spouse up to $25k</a:t>
            </a:r>
          </a:p>
          <a:p>
            <a:r>
              <a:rPr lang="en-US" dirty="0"/>
              <a:t>Each child up to $12,500 (up to age 22)</a:t>
            </a:r>
          </a:p>
        </p:txBody>
      </p:sp>
      <p:sp>
        <p:nvSpPr>
          <p:cNvPr id="4" name="Slide Number Placeholder 3"/>
          <p:cNvSpPr>
            <a:spLocks noGrp="1"/>
          </p:cNvSpPr>
          <p:nvPr>
            <p:ph type="sldNum" sz="quarter" idx="5"/>
          </p:nvPr>
        </p:nvSpPr>
        <p:spPr/>
        <p:txBody>
          <a:bodyPr/>
          <a:lstStyle/>
          <a:p>
            <a:fld id="{1D26431C-109D-4A71-A29E-F2CEDCCBCC54}" type="slidenum">
              <a:rPr lang="en-US" smtClean="0"/>
              <a:pPr/>
              <a:t>23</a:t>
            </a:fld>
            <a:endParaRPr lang="en-US"/>
          </a:p>
        </p:txBody>
      </p:sp>
    </p:spTree>
    <p:extLst>
      <p:ext uri="{BB962C8B-B14F-4D97-AF65-F5344CB8AC3E}">
        <p14:creationId xmlns:p14="http://schemas.microsoft.com/office/powerpoint/2010/main" val="3356135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24</a:t>
            </a:fld>
            <a:endParaRPr lang="en-US"/>
          </a:p>
        </p:txBody>
      </p:sp>
    </p:spTree>
    <p:extLst>
      <p:ext uri="{BB962C8B-B14F-4D97-AF65-F5344CB8AC3E}">
        <p14:creationId xmlns:p14="http://schemas.microsoft.com/office/powerpoint/2010/main" val="979979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25</a:t>
            </a:fld>
            <a:endParaRPr lang="en-US"/>
          </a:p>
        </p:txBody>
      </p:sp>
    </p:spTree>
    <p:extLst>
      <p:ext uri="{BB962C8B-B14F-4D97-AF65-F5344CB8AC3E}">
        <p14:creationId xmlns:p14="http://schemas.microsoft.com/office/powerpoint/2010/main" val="200080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26</a:t>
            </a:fld>
            <a:endParaRPr lang="en-US"/>
          </a:p>
        </p:txBody>
      </p:sp>
    </p:spTree>
    <p:extLst>
      <p:ext uri="{BB962C8B-B14F-4D97-AF65-F5344CB8AC3E}">
        <p14:creationId xmlns:p14="http://schemas.microsoft.com/office/powerpoint/2010/main" val="4119852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27</a:t>
            </a:fld>
            <a:endParaRPr lang="en-US"/>
          </a:p>
        </p:txBody>
      </p:sp>
    </p:spTree>
    <p:extLst>
      <p:ext uri="{BB962C8B-B14F-4D97-AF65-F5344CB8AC3E}">
        <p14:creationId xmlns:p14="http://schemas.microsoft.com/office/powerpoint/2010/main" val="42111546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LEAVE THIS SLIDE LONGER!!!!!!!!!!!!!!!!!!!!!!!!!!!!!!!!!!!!!!!!!!!!!!!!</a:t>
            </a:r>
          </a:p>
        </p:txBody>
      </p:sp>
      <p:sp>
        <p:nvSpPr>
          <p:cNvPr id="4" name="Slide Number Placeholder 3"/>
          <p:cNvSpPr>
            <a:spLocks noGrp="1"/>
          </p:cNvSpPr>
          <p:nvPr>
            <p:ph type="sldNum" sz="quarter" idx="10"/>
          </p:nvPr>
        </p:nvSpPr>
        <p:spPr/>
        <p:txBody>
          <a:bodyPr/>
          <a:lstStyle/>
          <a:p>
            <a:fld id="{1D26431C-109D-4A71-A29E-F2CEDCCBCC54}" type="slidenum">
              <a:rPr lang="en-US" smtClean="0"/>
              <a:pPr/>
              <a:t>28</a:t>
            </a:fld>
            <a:endParaRPr lang="en-US"/>
          </a:p>
        </p:txBody>
      </p:sp>
    </p:spTree>
    <p:extLst>
      <p:ext uri="{BB962C8B-B14F-4D97-AF65-F5344CB8AC3E}">
        <p14:creationId xmlns:p14="http://schemas.microsoft.com/office/powerpoint/2010/main" val="2026751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3</a:t>
            </a:fld>
            <a:endParaRPr lang="en-US"/>
          </a:p>
        </p:txBody>
      </p:sp>
    </p:spTree>
    <p:extLst>
      <p:ext uri="{BB962C8B-B14F-4D97-AF65-F5344CB8AC3E}">
        <p14:creationId xmlns:p14="http://schemas.microsoft.com/office/powerpoint/2010/main" val="348871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will family/friends get as my survivors?</a:t>
            </a:r>
          </a:p>
          <a:p>
            <a:pPr marL="0" indent="0">
              <a:buNone/>
            </a:pPr>
            <a:endParaRPr lang="en-US" dirty="0"/>
          </a:p>
          <a:p>
            <a:r>
              <a:rPr lang="en-US" dirty="0"/>
              <a:t>Can I keep Health and Life Insurance in retirement?</a:t>
            </a:r>
          </a:p>
          <a:p>
            <a:endParaRPr lang="en-US" dirty="0"/>
          </a:p>
        </p:txBody>
      </p:sp>
      <p:sp>
        <p:nvSpPr>
          <p:cNvPr id="4" name="Slide Number Placeholder 3"/>
          <p:cNvSpPr>
            <a:spLocks noGrp="1"/>
          </p:cNvSpPr>
          <p:nvPr>
            <p:ph type="sldNum" sz="quarter" idx="10"/>
          </p:nvPr>
        </p:nvSpPr>
        <p:spPr/>
        <p:txBody>
          <a:bodyPr/>
          <a:lstStyle/>
          <a:p>
            <a:fld id="{1D26431C-109D-4A71-A29E-F2CEDCCBCC54}" type="slidenum">
              <a:rPr lang="en-US" smtClean="0"/>
              <a:pPr/>
              <a:t>4</a:t>
            </a:fld>
            <a:endParaRPr lang="en-US"/>
          </a:p>
        </p:txBody>
      </p:sp>
    </p:spTree>
    <p:extLst>
      <p:ext uri="{BB962C8B-B14F-4D97-AF65-F5344CB8AC3E}">
        <p14:creationId xmlns:p14="http://schemas.microsoft.com/office/powerpoint/2010/main" val="4156323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Helvetica Neue" panose="02000503000000020004"/>
              </a:rPr>
              <a:t>Self Only, Self Plus One, and Self and Family: can be spouses and children up to age 26</a:t>
            </a:r>
          </a:p>
        </p:txBody>
      </p:sp>
      <p:sp>
        <p:nvSpPr>
          <p:cNvPr id="4" name="Slide Number Placeholder 3"/>
          <p:cNvSpPr>
            <a:spLocks noGrp="1"/>
          </p:cNvSpPr>
          <p:nvPr>
            <p:ph type="sldNum" sz="quarter" idx="5"/>
          </p:nvPr>
        </p:nvSpPr>
        <p:spPr/>
        <p:txBody>
          <a:bodyPr/>
          <a:lstStyle/>
          <a:p>
            <a:fld id="{1D26431C-109D-4A71-A29E-F2CEDCCBCC54}" type="slidenum">
              <a:rPr lang="en-US" smtClean="0"/>
              <a:pPr/>
              <a:t>5</a:t>
            </a:fld>
            <a:endParaRPr lang="en-US"/>
          </a:p>
        </p:txBody>
      </p:sp>
    </p:spTree>
    <p:extLst>
      <p:ext uri="{BB962C8B-B14F-4D97-AF65-F5344CB8AC3E}">
        <p14:creationId xmlns:p14="http://schemas.microsoft.com/office/powerpoint/2010/main" val="800161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Helvetica Neue" panose="02000503000000020004"/>
              </a:rPr>
              <a:t>Retiree insurance is the exact same insurance that you have as an employee.  The premiums are the same as employees pay.</a:t>
            </a:r>
          </a:p>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6</a:t>
            </a:fld>
            <a:endParaRPr lang="en-US"/>
          </a:p>
        </p:txBody>
      </p:sp>
    </p:spTree>
    <p:extLst>
      <p:ext uri="{BB962C8B-B14F-4D97-AF65-F5344CB8AC3E}">
        <p14:creationId xmlns:p14="http://schemas.microsoft.com/office/powerpoint/2010/main" val="412425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part of the divorce agreement</a:t>
            </a:r>
          </a:p>
        </p:txBody>
      </p:sp>
      <p:sp>
        <p:nvSpPr>
          <p:cNvPr id="4" name="Slide Number Placeholder 3"/>
          <p:cNvSpPr>
            <a:spLocks noGrp="1"/>
          </p:cNvSpPr>
          <p:nvPr>
            <p:ph type="sldNum" sz="quarter" idx="5"/>
          </p:nvPr>
        </p:nvSpPr>
        <p:spPr/>
        <p:txBody>
          <a:bodyPr/>
          <a:lstStyle/>
          <a:p>
            <a:fld id="{1D26431C-109D-4A71-A29E-F2CEDCCBCC54}" type="slidenum">
              <a:rPr lang="en-US" smtClean="0"/>
              <a:pPr/>
              <a:t>7</a:t>
            </a:fld>
            <a:endParaRPr lang="en-US"/>
          </a:p>
        </p:txBody>
      </p:sp>
    </p:spTree>
    <p:extLst>
      <p:ext uri="{BB962C8B-B14F-4D97-AF65-F5344CB8AC3E}">
        <p14:creationId xmlns:p14="http://schemas.microsoft.com/office/powerpoint/2010/main" val="182660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26431C-109D-4A71-A29E-F2CEDCCBCC54}" type="slidenum">
              <a:rPr lang="en-US" smtClean="0"/>
              <a:pPr/>
              <a:t>8</a:t>
            </a:fld>
            <a:endParaRPr lang="en-US"/>
          </a:p>
        </p:txBody>
      </p:sp>
    </p:spTree>
    <p:extLst>
      <p:ext uri="{BB962C8B-B14F-4D97-AF65-F5344CB8AC3E}">
        <p14:creationId xmlns:p14="http://schemas.microsoft.com/office/powerpoint/2010/main" val="3473180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agencies could add employer contributions. So far, only aware of NASA making employer contributions. But if you are aware of other agencies that do, please let us know.</a:t>
            </a:r>
          </a:p>
        </p:txBody>
      </p:sp>
      <p:sp>
        <p:nvSpPr>
          <p:cNvPr id="4" name="Slide Number Placeholder 3"/>
          <p:cNvSpPr>
            <a:spLocks noGrp="1"/>
          </p:cNvSpPr>
          <p:nvPr>
            <p:ph type="sldNum" sz="quarter" idx="5"/>
          </p:nvPr>
        </p:nvSpPr>
        <p:spPr/>
        <p:txBody>
          <a:bodyPr/>
          <a:lstStyle/>
          <a:p>
            <a:fld id="{1D26431C-109D-4A71-A29E-F2CEDCCBCC54}" type="slidenum">
              <a:rPr lang="en-US" smtClean="0"/>
              <a:pPr/>
              <a:t>9</a:t>
            </a:fld>
            <a:endParaRPr lang="en-US"/>
          </a:p>
        </p:txBody>
      </p:sp>
    </p:spTree>
    <p:extLst>
      <p:ext uri="{BB962C8B-B14F-4D97-AF65-F5344CB8AC3E}">
        <p14:creationId xmlns:p14="http://schemas.microsoft.com/office/powerpoint/2010/main" val="1209399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5791200"/>
            <a:ext cx="2249424" cy="97536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5791200"/>
            <a:ext cx="6784848" cy="96621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EE342DD-DF33-4E7D-8B90-A0F3DE9A82F2}" type="datetimeFigureOut">
              <a:rPr lang="en-US" smtClean="0"/>
              <a:pPr/>
              <a:t>12/8/2022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F46F56C-C7AB-4941-8E42-0DC6F87A34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E342DD-DF33-4E7D-8B90-A0F3DE9A82F2}"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6F56C-C7AB-4941-8E42-0DC6F87A34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EE342DD-DF33-4E7D-8B90-A0F3DE9A82F2}" type="datetimeFigureOut">
              <a:rPr lang="en-US" smtClean="0"/>
              <a:pPr/>
              <a:t>12/8/2022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46F56C-C7AB-4941-8E42-0DC6F87A34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EE342DD-DF33-4E7D-8B90-A0F3DE9A82F2}"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F46F56C-C7AB-4941-8E42-0DC6F87A347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EEE342DD-DF33-4E7D-8B90-A0F3DE9A82F2}" type="datetimeFigureOut">
              <a:rPr lang="en-US" smtClean="0"/>
              <a:pPr/>
              <a:t>12/8/2022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F46F56C-C7AB-4941-8E42-0DC6F87A347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EE342DD-DF33-4E7D-8B90-A0F3DE9A82F2}" type="datetimeFigureOut">
              <a:rPr lang="en-US" smtClean="0"/>
              <a:pPr/>
              <a:t>12/8/2022</a:t>
            </a:fld>
            <a:endParaRPr lang="en-US"/>
          </a:p>
        </p:txBody>
      </p:sp>
      <p:sp>
        <p:nvSpPr>
          <p:cNvPr id="10" name="Slide Number Placeholder 9"/>
          <p:cNvSpPr>
            <a:spLocks noGrp="1"/>
          </p:cNvSpPr>
          <p:nvPr>
            <p:ph type="sldNum" sz="quarter" idx="16"/>
          </p:nvPr>
        </p:nvSpPr>
        <p:spPr/>
        <p:txBody>
          <a:bodyPr rtlCol="0"/>
          <a:lstStyle/>
          <a:p>
            <a:fld id="{BF46F56C-C7AB-4941-8E42-0DC6F87A347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EE342DD-DF33-4E7D-8B90-A0F3DE9A82F2}" type="datetimeFigureOut">
              <a:rPr lang="en-US" smtClean="0"/>
              <a:pPr/>
              <a:t>12/8/2022</a:t>
            </a:fld>
            <a:endParaRPr lang="en-US"/>
          </a:p>
        </p:txBody>
      </p:sp>
      <p:sp>
        <p:nvSpPr>
          <p:cNvPr id="12" name="Slide Number Placeholder 11"/>
          <p:cNvSpPr>
            <a:spLocks noGrp="1"/>
          </p:cNvSpPr>
          <p:nvPr>
            <p:ph type="sldNum" sz="quarter" idx="16"/>
          </p:nvPr>
        </p:nvSpPr>
        <p:spPr/>
        <p:txBody>
          <a:bodyPr rtlCol="0"/>
          <a:lstStyle/>
          <a:p>
            <a:fld id="{BF46F56C-C7AB-4941-8E42-0DC6F87A347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EE342DD-DF33-4E7D-8B90-A0F3DE9A82F2}"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F46F56C-C7AB-4941-8E42-0DC6F87A34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342DD-DF33-4E7D-8B90-A0F3DE9A82F2}"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F46F56C-C7AB-4941-8E42-0DC6F87A34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EE342DD-DF33-4E7D-8B90-A0F3DE9A82F2}"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F46F56C-C7AB-4941-8E42-0DC6F87A347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EE342DD-DF33-4E7D-8B90-A0F3DE9A82F2}" type="datetimeFigureOut">
              <a:rPr lang="en-US" smtClean="0"/>
              <a:pPr/>
              <a:t>12/8/2022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F46F56C-C7AB-4941-8E42-0DC6F87A347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E342DD-DF33-4E7D-8B90-A0F3DE9A82F2}" type="datetimeFigureOut">
              <a:rPr lang="en-US" smtClean="0"/>
              <a:pPr/>
              <a:t>12/8/2022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F46F56C-C7AB-4941-8E42-0DC6F87A347D}" type="slidenum">
              <a:rPr lang="en-US" smtClean="0"/>
              <a:pPr/>
              <a:t>‹#›</a:t>
            </a:fld>
            <a:endParaRPr lang="en-US"/>
          </a:p>
        </p:txBody>
      </p:sp>
      <p:pic>
        <p:nvPicPr>
          <p:cNvPr id="10" name="Picture 9" descr="kramer wealth managers logo_300dpi.jpg"/>
          <p:cNvPicPr>
            <a:picLocks noChangeAspect="1"/>
          </p:cNvPicPr>
          <p:nvPr userDrawn="1"/>
        </p:nvPicPr>
        <p:blipFill>
          <a:blip r:embed="rId13" cstate="print"/>
          <a:stretch>
            <a:fillRect/>
          </a:stretch>
        </p:blipFill>
        <p:spPr>
          <a:xfrm>
            <a:off x="7010400" y="5791200"/>
            <a:ext cx="1676400" cy="751586"/>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5667" y="2155108"/>
            <a:ext cx="8229600" cy="553999"/>
          </a:xfrm>
        </p:spPr>
        <p:txBody>
          <a:bodyPr>
            <a:noAutofit/>
          </a:bodyPr>
          <a:lstStyle/>
          <a:p>
            <a:pPr algn="ctr"/>
            <a:r>
              <a:rPr lang="en-US" sz="3800" b="1" u="sng" cap="none" spc="-150" dirty="0">
                <a:solidFill>
                  <a:schemeClr val="accent6">
                    <a:lumMod val="75000"/>
                  </a:schemeClr>
                </a:solidFill>
                <a:latin typeface="Helvetica Neue" panose="02000503000000020004" pitchFamily="2" charset="0"/>
              </a:rPr>
              <a:t>Federal Employee Benefits Webinars</a:t>
            </a:r>
          </a:p>
        </p:txBody>
      </p:sp>
      <p:pic>
        <p:nvPicPr>
          <p:cNvPr id="9" name="Picture 8" descr="kramer wealth managers logo_300dpi.jpg"/>
          <p:cNvPicPr>
            <a:picLocks noChangeAspect="1"/>
          </p:cNvPicPr>
          <p:nvPr/>
        </p:nvPicPr>
        <p:blipFill>
          <a:blip r:embed="rId3" cstate="print"/>
          <a:stretch>
            <a:fillRect/>
          </a:stretch>
        </p:blipFill>
        <p:spPr>
          <a:xfrm>
            <a:off x="1905000" y="161171"/>
            <a:ext cx="2057401" cy="922402"/>
          </a:xfrm>
          <a:prstGeom prst="rect">
            <a:avLst/>
          </a:prstGeom>
        </p:spPr>
      </p:pic>
      <p:pic>
        <p:nvPicPr>
          <p:cNvPr id="6" name="Picture 2" descr="Deaf In Government Homepage">
            <a:extLst>
              <a:ext uri="{FF2B5EF4-FFF2-40B4-BE49-F238E27FC236}">
                <a16:creationId xmlns:a16="http://schemas.microsoft.com/office/drawing/2014/main" id="{9AD1F7D2-EACB-C864-50CA-A29F287A624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1" y="101289"/>
            <a:ext cx="1904999" cy="9943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a:extLst>
              <a:ext uri="{FF2B5EF4-FFF2-40B4-BE49-F238E27FC236}">
                <a16:creationId xmlns:a16="http://schemas.microsoft.com/office/drawing/2014/main" id="{7590EEDD-FCD0-15F4-F25E-EF90C9229550}"/>
              </a:ext>
            </a:extLst>
          </p:cNvPr>
          <p:cNvSpPr>
            <a:spLocks noChangeArrowheads="1"/>
          </p:cNvSpPr>
          <p:nvPr/>
        </p:nvSpPr>
        <p:spPr bwMode="auto">
          <a:xfrm>
            <a:off x="2321806" y="5943600"/>
            <a:ext cx="68221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entury Gothic" panose="020B0502020202020204" pitchFamily="34" charset="0"/>
              </a:defRPr>
            </a:lvl1pPr>
            <a:lvl2pPr marL="742950" indent="-285750">
              <a:spcBef>
                <a:spcPct val="20000"/>
              </a:spcBef>
              <a:buFont typeface="Arial" panose="020B0604020202020204" pitchFamily="34" charset="0"/>
              <a:buChar char="–"/>
              <a:defRPr sz="2800">
                <a:solidFill>
                  <a:schemeClr val="tx1"/>
                </a:solidFill>
                <a:latin typeface="Century Gothic" panose="020B0502020202020204" pitchFamily="34" charset="0"/>
              </a:defRPr>
            </a:lvl2pPr>
            <a:lvl3pPr marL="1143000" indent="-228600">
              <a:spcBef>
                <a:spcPct val="20000"/>
              </a:spcBef>
              <a:buFont typeface="Arial" panose="020B0604020202020204" pitchFamily="34" charset="0"/>
              <a:buChar char="•"/>
              <a:defRPr sz="2400">
                <a:solidFill>
                  <a:schemeClr val="tx1"/>
                </a:solidFill>
                <a:latin typeface="Century Gothic" panose="020B0502020202020204" pitchFamily="34" charset="0"/>
              </a:defRPr>
            </a:lvl3pPr>
            <a:lvl4pPr marL="1600200" indent="-228600">
              <a:spcBef>
                <a:spcPct val="20000"/>
              </a:spcBef>
              <a:buFont typeface="Arial" panose="020B0604020202020204" pitchFamily="34" charset="0"/>
              <a:buChar char="–"/>
              <a:defRPr sz="2000">
                <a:solidFill>
                  <a:schemeClr val="tx1"/>
                </a:solidFill>
                <a:latin typeface="Century Gothic" panose="020B0502020202020204" pitchFamily="34" charset="0"/>
              </a:defRPr>
            </a:lvl4pPr>
            <a:lvl5pPr marL="2057400" indent="-228600">
              <a:spcBef>
                <a:spcPct val="20000"/>
              </a:spcBef>
              <a:buFont typeface="Arial" panose="020B0604020202020204" pitchFamily="34" charset="0"/>
              <a:buChar char="»"/>
              <a:defRPr sz="2000">
                <a:solidFill>
                  <a:schemeClr val="tx1"/>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entury Gothic" panose="020B0502020202020204" pitchFamily="34" charset="0"/>
              </a:defRPr>
            </a:lvl9pPr>
          </a:lstStyle>
          <a:p>
            <a:pPr algn="ctr">
              <a:spcBef>
                <a:spcPct val="0"/>
              </a:spcBef>
              <a:buFontTx/>
              <a:buNone/>
            </a:pPr>
            <a:r>
              <a:rPr lang="en-US" altLang="en-US" sz="1000" dirty="0">
                <a:latin typeface="Helvetica Neue Thin" panose="020B0403020202020204" pitchFamily="34" charset="0"/>
              </a:rPr>
              <a:t>Kramer Wealth Managers and FSC Securities Corporation are not endorsed by or affiliated with the Federal Government. The securities products and services offered or provided through FSC Securities Corporation are not being provided or offered on behalf of the Federal Government. The offer of such securities is not sanctioned, recommended or encouraged by the Federal Government. </a:t>
            </a:r>
          </a:p>
        </p:txBody>
      </p:sp>
      <p:sp>
        <p:nvSpPr>
          <p:cNvPr id="8" name="Content Placeholder 4">
            <a:extLst>
              <a:ext uri="{FF2B5EF4-FFF2-40B4-BE49-F238E27FC236}">
                <a16:creationId xmlns:a16="http://schemas.microsoft.com/office/drawing/2014/main" id="{E4A20C45-3B3B-DFC3-487B-31048B4B60AC}"/>
              </a:ext>
            </a:extLst>
          </p:cNvPr>
          <p:cNvSpPr txBox="1">
            <a:spLocks/>
          </p:cNvSpPr>
          <p:nvPr/>
        </p:nvSpPr>
        <p:spPr>
          <a:xfrm>
            <a:off x="946534" y="2697074"/>
            <a:ext cx="7587866" cy="2478185"/>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marL="457200" indent="-457200">
              <a:buFont typeface="Wingdings" panose="05000000000000000000" pitchFamily="2" charset="2"/>
              <a:buChar char="q"/>
            </a:pPr>
            <a:r>
              <a:rPr lang="en-US" sz="2800" spc="-150" dirty="0">
                <a:solidFill>
                  <a:schemeClr val="tx1">
                    <a:lumMod val="65000"/>
                  </a:schemeClr>
                </a:solidFill>
                <a:latin typeface="Helvetica Neue" panose="02000503000000020004" pitchFamily="2" charset="0"/>
              </a:rPr>
              <a:t>Federal Employee Retirement System (FERS)</a:t>
            </a:r>
          </a:p>
          <a:p>
            <a:pPr marL="457200" indent="-457200">
              <a:buFont typeface="Wingdings" panose="05000000000000000000" pitchFamily="2" charset="2"/>
              <a:buChar char="q"/>
            </a:pPr>
            <a:r>
              <a:rPr lang="en-US" sz="2800" spc="-150" dirty="0">
                <a:solidFill>
                  <a:schemeClr val="tx1">
                    <a:lumMod val="65000"/>
                  </a:schemeClr>
                </a:solidFill>
                <a:latin typeface="Helvetica Neue" panose="02000503000000020004" pitchFamily="2" charset="0"/>
              </a:rPr>
              <a:t>Social Security Benefits (SS / SSDI)</a:t>
            </a:r>
          </a:p>
          <a:p>
            <a:pPr marL="457200" indent="-457200">
              <a:buFont typeface="Wingdings" panose="05000000000000000000" pitchFamily="2" charset="2"/>
              <a:buChar char="q"/>
            </a:pPr>
            <a:r>
              <a:rPr lang="en-US" sz="2800" spc="-150" dirty="0">
                <a:solidFill>
                  <a:schemeClr val="tx1">
                    <a:lumMod val="65000"/>
                  </a:schemeClr>
                </a:solidFill>
                <a:latin typeface="Helvetica Neue" panose="02000503000000020004" pitchFamily="2" charset="0"/>
              </a:rPr>
              <a:t>Thrift Savings Plan (TSP)</a:t>
            </a:r>
          </a:p>
          <a:p>
            <a:pPr marL="457200" indent="-457200">
              <a:buFont typeface="Wingdings" panose="05000000000000000000" pitchFamily="2" charset="2"/>
              <a:buChar char="q"/>
            </a:pPr>
            <a:r>
              <a:rPr lang="en-US" sz="2800" b="1" spc="-150" dirty="0">
                <a:solidFill>
                  <a:schemeClr val="accent6">
                    <a:lumMod val="75000"/>
                  </a:schemeClr>
                </a:solidFill>
                <a:latin typeface="Helvetica Neue" panose="02000503000000020004" pitchFamily="2" charset="0"/>
              </a:rPr>
              <a:t>Insurance Benefits (Health, FEGLI, Medicare)</a:t>
            </a:r>
          </a:p>
          <a:p>
            <a:pPr marL="457200" indent="-457200">
              <a:buFont typeface="Wingdings" panose="05000000000000000000" pitchFamily="2" charset="2"/>
              <a:buChar char="q"/>
            </a:pPr>
            <a:endParaRPr lang="en-US" sz="2800" b="1" spc="-150" dirty="0">
              <a:solidFill>
                <a:schemeClr val="accent6">
                  <a:lumMod val="75000"/>
                </a:schemeClr>
              </a:solidFill>
              <a:latin typeface="Helvetica Neue" panose="02000503000000020004" pitchFamily="2" charset="0"/>
            </a:endParaRPr>
          </a:p>
        </p:txBody>
      </p:sp>
    </p:spTree>
    <p:extLst>
      <p:ext uri="{BB962C8B-B14F-4D97-AF65-F5344CB8AC3E}">
        <p14:creationId xmlns:p14="http://schemas.microsoft.com/office/powerpoint/2010/main" val="3926455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FEHB Benefits: Flexible Spending Accounts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762000" y="1676400"/>
            <a:ext cx="80772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defRPr/>
            </a:pPr>
            <a:r>
              <a:rPr lang="en-US" sz="2400" dirty="0">
                <a:latin typeface="Helvetica Neue" panose="02000503000000020004"/>
              </a:rPr>
              <a:t>Health Care Spending Account (HCFSA) allows pre-tax contributions, up to $3,050 annual per employee, to pay for certain medical and dental expenses. </a:t>
            </a:r>
          </a:p>
          <a:p>
            <a:pPr lvl="1">
              <a:defRPr/>
            </a:pPr>
            <a:r>
              <a:rPr lang="en-US" sz="2400" dirty="0">
                <a:latin typeface="Helvetica Neue" panose="02000503000000020004"/>
              </a:rPr>
              <a:t>Up to $610 can be carried over to next plan year.</a:t>
            </a:r>
          </a:p>
          <a:p>
            <a:pPr marL="365760" lvl="1" indent="0">
              <a:buNone/>
              <a:defRPr/>
            </a:pPr>
            <a:endParaRPr lang="en-US" sz="2400" dirty="0">
              <a:latin typeface="Helvetica Neue" panose="02000503000000020004"/>
            </a:endParaRPr>
          </a:p>
          <a:p>
            <a:pPr eaLnBrk="1" fontAlgn="auto" hangingPunct="1">
              <a:spcAft>
                <a:spcPts val="0"/>
              </a:spcAft>
              <a:defRPr/>
            </a:pPr>
            <a:r>
              <a:rPr lang="en-US" sz="2400" dirty="0">
                <a:latin typeface="Helvetica Neue" panose="02000503000000020004"/>
              </a:rPr>
              <a:t>Sign-up during FEHB open season and election must be made each year to continue participation. The plan year begins Jan 1 and goes through March 15 the following year. </a:t>
            </a:r>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39507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p:txBody>
          <a:bodyPr/>
          <a:lstStyle/>
          <a:p>
            <a:pPr algn="ctr"/>
            <a:r>
              <a:rPr lang="en-US" sz="4000" b="1" dirty="0">
                <a:latin typeface="AvantGarde Medium"/>
              </a:rPr>
              <a:t>HSA and HCFSA: Eligible Expenses</a:t>
            </a:r>
          </a:p>
        </p:txBody>
      </p:sp>
      <p:sp>
        <p:nvSpPr>
          <p:cNvPr id="6" name="Content Placeholder 5">
            <a:extLst>
              <a:ext uri="{FF2B5EF4-FFF2-40B4-BE49-F238E27FC236}">
                <a16:creationId xmlns:a16="http://schemas.microsoft.com/office/drawing/2014/main" id="{CF550399-E565-88D0-A73F-E0837A364B42}"/>
              </a:ext>
            </a:extLst>
          </p:cNvPr>
          <p:cNvSpPr>
            <a:spLocks noGrp="1"/>
          </p:cNvSpPr>
          <p:nvPr>
            <p:ph sz="quarter" idx="1"/>
          </p:nvPr>
        </p:nvSpPr>
        <p:spPr>
          <a:xfrm>
            <a:off x="609599" y="1589567"/>
            <a:ext cx="4495801" cy="4572000"/>
          </a:xfrm>
        </p:spPr>
        <p:txBody>
          <a:bodyPr>
            <a:normAutofit/>
          </a:bodyPr>
          <a:lstStyle/>
          <a:p>
            <a:pPr eaLnBrk="1" fontAlgn="auto" hangingPunct="1">
              <a:spcAft>
                <a:spcPts val="0"/>
              </a:spcAft>
              <a:defRPr/>
            </a:pPr>
            <a:r>
              <a:rPr lang="en-US" sz="2400" dirty="0">
                <a:latin typeface="Helvetica Neue" panose="02000503000000020004"/>
              </a:rPr>
              <a:t>Examples:</a:t>
            </a:r>
          </a:p>
          <a:p>
            <a:pPr lvl="1">
              <a:defRPr/>
            </a:pPr>
            <a:r>
              <a:rPr lang="en-US" sz="2000" dirty="0">
                <a:latin typeface="Helvetica Neue" panose="02000503000000020004"/>
              </a:rPr>
              <a:t>Acupuncture</a:t>
            </a:r>
          </a:p>
          <a:p>
            <a:pPr lvl="1">
              <a:defRPr/>
            </a:pPr>
            <a:r>
              <a:rPr lang="en-US" sz="2000" dirty="0">
                <a:latin typeface="Helvetica Neue" panose="02000503000000020004"/>
              </a:rPr>
              <a:t>Chiropractic Services</a:t>
            </a:r>
          </a:p>
          <a:p>
            <a:pPr lvl="1">
              <a:defRPr/>
            </a:pPr>
            <a:r>
              <a:rPr lang="en-US" sz="2000" dirty="0">
                <a:latin typeface="Helvetica Neue" panose="02000503000000020004"/>
              </a:rPr>
              <a:t>Co-payments, Co-insurance, and Deductibles</a:t>
            </a:r>
          </a:p>
          <a:p>
            <a:pPr lvl="1">
              <a:defRPr/>
            </a:pPr>
            <a:r>
              <a:rPr lang="en-US" sz="2000" dirty="0">
                <a:latin typeface="Helvetica Neue" panose="02000503000000020004"/>
              </a:rPr>
              <a:t>Blood Pressure Monitors</a:t>
            </a:r>
          </a:p>
          <a:p>
            <a:pPr lvl="1">
              <a:defRPr/>
            </a:pPr>
            <a:r>
              <a:rPr lang="en-US" sz="2000" dirty="0">
                <a:latin typeface="Helvetica Neue" panose="02000503000000020004"/>
              </a:rPr>
              <a:t>Hearing aids including Batteries</a:t>
            </a:r>
          </a:p>
          <a:p>
            <a:pPr lvl="1">
              <a:defRPr/>
            </a:pPr>
            <a:r>
              <a:rPr lang="en-US" sz="2000" dirty="0">
                <a:latin typeface="Helvetica Neue" panose="02000503000000020004"/>
              </a:rPr>
              <a:t>Infertility Treatments</a:t>
            </a:r>
          </a:p>
          <a:p>
            <a:pPr lvl="1">
              <a:defRPr/>
            </a:pPr>
            <a:r>
              <a:rPr lang="en-US" sz="2000" dirty="0">
                <a:latin typeface="Helvetica Neue" panose="02000503000000020004"/>
              </a:rPr>
              <a:t>Laser eye surgery</a:t>
            </a:r>
          </a:p>
        </p:txBody>
      </p:sp>
      <p:sp>
        <p:nvSpPr>
          <p:cNvPr id="8" name="Content Placeholder 7">
            <a:extLst>
              <a:ext uri="{FF2B5EF4-FFF2-40B4-BE49-F238E27FC236}">
                <a16:creationId xmlns:a16="http://schemas.microsoft.com/office/drawing/2014/main" id="{B1C2E135-B92B-F352-BE2E-A7A5CF1FA9F9}"/>
              </a:ext>
            </a:extLst>
          </p:cNvPr>
          <p:cNvSpPr>
            <a:spLocks noGrp="1"/>
          </p:cNvSpPr>
          <p:nvPr>
            <p:ph sz="quarter" idx="2"/>
          </p:nvPr>
        </p:nvSpPr>
        <p:spPr/>
        <p:txBody>
          <a:bodyPr>
            <a:normAutofit/>
          </a:bodyPr>
          <a:lstStyle/>
          <a:p>
            <a:pPr>
              <a:defRPr/>
            </a:pPr>
            <a:r>
              <a:rPr lang="en-US" sz="2400" dirty="0">
                <a:latin typeface="Helvetica Neue" panose="02000503000000020004"/>
              </a:rPr>
              <a:t>Over-the-counter Medicines and Products:</a:t>
            </a:r>
          </a:p>
          <a:p>
            <a:pPr lvl="1">
              <a:defRPr/>
            </a:pPr>
            <a:r>
              <a:rPr lang="en-US" sz="2000" dirty="0">
                <a:latin typeface="Helvetica Neue" panose="02000503000000020004"/>
              </a:rPr>
              <a:t>Bandages</a:t>
            </a:r>
          </a:p>
          <a:p>
            <a:pPr lvl="1">
              <a:defRPr/>
            </a:pPr>
            <a:r>
              <a:rPr lang="en-US" sz="2000" dirty="0">
                <a:latin typeface="Helvetica Neue" panose="02000503000000020004"/>
              </a:rPr>
              <a:t>Braces and Supports</a:t>
            </a:r>
          </a:p>
          <a:p>
            <a:pPr lvl="1">
              <a:defRPr/>
            </a:pPr>
            <a:r>
              <a:rPr lang="en-US" sz="2000" dirty="0">
                <a:latin typeface="Helvetica Neue" panose="02000503000000020004"/>
              </a:rPr>
              <a:t>Contact Lens Solutions and Supplies</a:t>
            </a:r>
          </a:p>
          <a:p>
            <a:pPr lvl="1">
              <a:defRPr/>
            </a:pPr>
            <a:r>
              <a:rPr lang="en-US" sz="2000" dirty="0">
                <a:latin typeface="Helvetica Neue" panose="02000503000000020004"/>
              </a:rPr>
              <a:t>Hand Sanitizer</a:t>
            </a:r>
          </a:p>
          <a:p>
            <a:pPr lvl="1">
              <a:defRPr/>
            </a:pPr>
            <a:r>
              <a:rPr lang="en-US" sz="2000" dirty="0">
                <a:latin typeface="Helvetica Neue" panose="02000503000000020004"/>
              </a:rPr>
              <a:t>First Aid Kits</a:t>
            </a:r>
          </a:p>
          <a:p>
            <a:pPr lvl="1">
              <a:defRPr/>
            </a:pPr>
            <a:r>
              <a:rPr lang="en-US" sz="2000" dirty="0">
                <a:latin typeface="Helvetica Neue" panose="02000503000000020004"/>
              </a:rPr>
              <a:t>Reading Glasses</a:t>
            </a:r>
          </a:p>
          <a:p>
            <a:pPr lvl="1">
              <a:defRPr/>
            </a:pPr>
            <a:r>
              <a:rPr lang="en-US" sz="2000" dirty="0">
                <a:latin typeface="Helvetica Neue" panose="02000503000000020004"/>
              </a:rPr>
              <a:t>Sunscreen (SPF 30 or Higher)</a:t>
            </a:r>
          </a:p>
          <a:p>
            <a:endParaRPr lang="en-US" dirty="0"/>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64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609599" y="228600"/>
            <a:ext cx="8153401" cy="990600"/>
          </a:xfrm>
        </p:spPr>
        <p:txBody>
          <a:bodyPr/>
          <a:lstStyle/>
          <a:p>
            <a:pPr algn="ctr"/>
            <a:r>
              <a:rPr lang="en-US" sz="4000" b="1" dirty="0">
                <a:latin typeface="AvantGarde Medium"/>
              </a:rPr>
              <a:t>Compare HSA and HCFSA</a:t>
            </a:r>
          </a:p>
        </p:txBody>
      </p:sp>
      <p:sp>
        <p:nvSpPr>
          <p:cNvPr id="6" name="Content Placeholder 5">
            <a:extLst>
              <a:ext uri="{FF2B5EF4-FFF2-40B4-BE49-F238E27FC236}">
                <a16:creationId xmlns:a16="http://schemas.microsoft.com/office/drawing/2014/main" id="{CF550399-E565-88D0-A73F-E0837A364B42}"/>
              </a:ext>
            </a:extLst>
          </p:cNvPr>
          <p:cNvSpPr>
            <a:spLocks noGrp="1"/>
          </p:cNvSpPr>
          <p:nvPr>
            <p:ph sz="quarter" idx="1"/>
          </p:nvPr>
        </p:nvSpPr>
        <p:spPr>
          <a:xfrm>
            <a:off x="152401" y="1589567"/>
            <a:ext cx="4876799" cy="4572000"/>
          </a:xfrm>
        </p:spPr>
        <p:txBody>
          <a:bodyPr>
            <a:normAutofit/>
          </a:bodyPr>
          <a:lstStyle/>
          <a:p>
            <a:pPr eaLnBrk="1" fontAlgn="auto" hangingPunct="1">
              <a:spcAft>
                <a:spcPts val="0"/>
              </a:spcAft>
              <a:defRPr/>
            </a:pPr>
            <a:r>
              <a:rPr lang="en-US" sz="2400" dirty="0">
                <a:latin typeface="Helvetica Neue" panose="02000503000000020004"/>
              </a:rPr>
              <a:t>HSA</a:t>
            </a:r>
          </a:p>
          <a:p>
            <a:pPr lvl="1">
              <a:defRPr/>
            </a:pPr>
            <a:r>
              <a:rPr lang="en-US" sz="1900" dirty="0">
                <a:latin typeface="Helvetica Neue" panose="02000503000000020004"/>
              </a:rPr>
              <a:t>Some employers do contribute</a:t>
            </a:r>
          </a:p>
          <a:p>
            <a:pPr lvl="1">
              <a:defRPr/>
            </a:pPr>
            <a:r>
              <a:rPr lang="en-US" sz="1900" dirty="0">
                <a:latin typeface="Helvetica Neue" panose="02000503000000020004"/>
              </a:rPr>
              <a:t>Unused funds carry over indefinitely</a:t>
            </a:r>
          </a:p>
          <a:p>
            <a:pPr lvl="1">
              <a:defRPr/>
            </a:pPr>
            <a:r>
              <a:rPr lang="en-US" sz="1900" dirty="0">
                <a:latin typeface="Helvetica Neue" panose="02000503000000020004"/>
              </a:rPr>
              <a:t>Funds can be invested for greater growth potential or can earn interest</a:t>
            </a:r>
          </a:p>
          <a:p>
            <a:pPr lvl="1">
              <a:defRPr/>
            </a:pPr>
            <a:r>
              <a:rPr lang="en-US" sz="1900" dirty="0">
                <a:latin typeface="Helvetica Neue" panose="02000503000000020004"/>
              </a:rPr>
              <a:t>Withdrawals can be made for any reason (but subject to tax and 10% penalty before age 65)</a:t>
            </a:r>
          </a:p>
          <a:p>
            <a:pPr lvl="1">
              <a:defRPr/>
            </a:pPr>
            <a:r>
              <a:rPr lang="en-US" sz="1900" dirty="0">
                <a:latin typeface="Helvetica Neue" panose="02000503000000020004"/>
              </a:rPr>
              <a:t>Funds grow tax-free</a:t>
            </a:r>
          </a:p>
          <a:p>
            <a:pPr lvl="1">
              <a:defRPr/>
            </a:pPr>
            <a:r>
              <a:rPr lang="en-US" sz="1900" dirty="0">
                <a:latin typeface="Helvetica Neue" panose="02000503000000020004"/>
              </a:rPr>
              <a:t>Can be used for Medicare premiums in retirement</a:t>
            </a:r>
          </a:p>
          <a:p>
            <a:pPr lvl="1">
              <a:defRPr/>
            </a:pPr>
            <a:r>
              <a:rPr lang="en-US" sz="1900" dirty="0">
                <a:latin typeface="Helvetica Neue" panose="02000503000000020004"/>
              </a:rPr>
              <a:t>Requires HDHP</a:t>
            </a:r>
          </a:p>
        </p:txBody>
      </p:sp>
      <p:sp>
        <p:nvSpPr>
          <p:cNvPr id="8" name="Content Placeholder 7">
            <a:extLst>
              <a:ext uri="{FF2B5EF4-FFF2-40B4-BE49-F238E27FC236}">
                <a16:creationId xmlns:a16="http://schemas.microsoft.com/office/drawing/2014/main" id="{B1C2E135-B92B-F352-BE2E-A7A5CF1FA9F9}"/>
              </a:ext>
            </a:extLst>
          </p:cNvPr>
          <p:cNvSpPr>
            <a:spLocks noGrp="1"/>
          </p:cNvSpPr>
          <p:nvPr>
            <p:ph sz="quarter" idx="2"/>
          </p:nvPr>
        </p:nvSpPr>
        <p:spPr>
          <a:xfrm>
            <a:off x="4844901" y="1589567"/>
            <a:ext cx="4146698" cy="4572000"/>
          </a:xfrm>
        </p:spPr>
        <p:txBody>
          <a:bodyPr>
            <a:normAutofit/>
          </a:bodyPr>
          <a:lstStyle/>
          <a:p>
            <a:pPr>
              <a:defRPr/>
            </a:pPr>
            <a:r>
              <a:rPr lang="en-US" sz="2400" dirty="0">
                <a:latin typeface="Helvetica Neue" panose="02000503000000020004"/>
              </a:rPr>
              <a:t>HCFSA</a:t>
            </a:r>
          </a:p>
          <a:p>
            <a:pPr lvl="1">
              <a:defRPr/>
            </a:pPr>
            <a:r>
              <a:rPr lang="en-US" sz="1900" dirty="0">
                <a:latin typeface="Helvetica Neue" panose="02000503000000020004"/>
              </a:rPr>
              <a:t>No employer contributions</a:t>
            </a:r>
          </a:p>
          <a:p>
            <a:pPr lvl="1">
              <a:defRPr/>
            </a:pPr>
            <a:r>
              <a:rPr lang="en-US" sz="1900" dirty="0">
                <a:latin typeface="Helvetica Neue" panose="02000503000000020004"/>
              </a:rPr>
              <a:t>Funds must be used by March 15</a:t>
            </a:r>
            <a:r>
              <a:rPr lang="en-US" sz="1900" baseline="30000" dirty="0">
                <a:latin typeface="Helvetica Neue" panose="02000503000000020004"/>
              </a:rPr>
              <a:t>th</a:t>
            </a:r>
            <a:r>
              <a:rPr lang="en-US" sz="1900" dirty="0">
                <a:latin typeface="Helvetica Neue" panose="02000503000000020004"/>
              </a:rPr>
              <a:t> of the following year</a:t>
            </a:r>
          </a:p>
          <a:p>
            <a:pPr lvl="1">
              <a:defRPr/>
            </a:pPr>
            <a:r>
              <a:rPr lang="en-US" sz="1900" dirty="0">
                <a:latin typeface="Helvetica Neue" panose="02000503000000020004"/>
              </a:rPr>
              <a:t>Funds do not earn interest and can not be invested</a:t>
            </a:r>
          </a:p>
          <a:p>
            <a:pPr lvl="1">
              <a:defRPr/>
            </a:pPr>
            <a:r>
              <a:rPr lang="en-US" sz="1900" dirty="0">
                <a:latin typeface="Helvetica Neue" panose="02000503000000020004"/>
              </a:rPr>
              <a:t>Withdrawals are not allowed</a:t>
            </a:r>
          </a:p>
          <a:p>
            <a:pPr lvl="1">
              <a:defRPr/>
            </a:pPr>
            <a:r>
              <a:rPr lang="en-US" sz="1900" dirty="0">
                <a:latin typeface="Helvetica Neue" panose="02000503000000020004"/>
              </a:rPr>
              <a:t>No growth of funds</a:t>
            </a:r>
          </a:p>
          <a:p>
            <a:pPr lvl="1">
              <a:defRPr/>
            </a:pPr>
            <a:r>
              <a:rPr lang="en-US" sz="1900" dirty="0">
                <a:latin typeface="Helvetica Neue" panose="02000503000000020004"/>
              </a:rPr>
              <a:t>Can not be used for Medicare premiums</a:t>
            </a:r>
          </a:p>
          <a:p>
            <a:pPr lvl="1">
              <a:defRPr/>
            </a:pPr>
            <a:r>
              <a:rPr lang="en-US" sz="1900" dirty="0">
                <a:latin typeface="Helvetica Neue" panose="02000503000000020004"/>
              </a:rPr>
              <a:t>Does not require HDHP</a:t>
            </a:r>
          </a:p>
          <a:p>
            <a:endParaRPr lang="en-US" dirty="0"/>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71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Federal Dental and Vision Plans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762000" y="1524000"/>
            <a:ext cx="81534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defRPr/>
            </a:pPr>
            <a:r>
              <a:rPr lang="en-US" sz="2400" dirty="0">
                <a:latin typeface="Helvetica Neue"/>
              </a:rPr>
              <a:t>Federal Employees Dental and Vision Program (FEDVIP) offers up to 12 dental plans and up to 5 vision plans (depending on location)</a:t>
            </a:r>
          </a:p>
          <a:p>
            <a:pPr eaLnBrk="1" fontAlgn="auto" hangingPunct="1">
              <a:spcAft>
                <a:spcPts val="0"/>
              </a:spcAft>
              <a:defRPr/>
            </a:pPr>
            <a:r>
              <a:rPr lang="en-US" sz="2400" dirty="0">
                <a:latin typeface="Helvetica Neue"/>
              </a:rPr>
              <a:t>Dental plans vary based on the amount of co-insurance required for each level of service (Preventative, Intermediate, Major, and Orthodontic)</a:t>
            </a:r>
          </a:p>
          <a:p>
            <a:pPr eaLnBrk="1" fontAlgn="auto" hangingPunct="1">
              <a:spcAft>
                <a:spcPts val="0"/>
              </a:spcAft>
              <a:defRPr/>
            </a:pPr>
            <a:r>
              <a:rPr lang="en-US" sz="2400" dirty="0">
                <a:latin typeface="Helvetica Neue"/>
              </a:rPr>
              <a:t>Vision plans varies based on the coverage for exam, lenses, frames, and co-pay. Some include features like laser vision correction, prosthetic eyes, vision therapy, etc.</a:t>
            </a:r>
          </a:p>
          <a:p>
            <a:pPr eaLnBrk="1" fontAlgn="auto" hangingPunct="1">
              <a:spcAft>
                <a:spcPts val="0"/>
              </a:spcAft>
              <a:defRPr/>
            </a:pPr>
            <a:endParaRPr lang="en-US" sz="2800" dirty="0"/>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967795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8229600" cy="1083647"/>
          </a:xfrm>
        </p:spPr>
        <p:txBody>
          <a:bodyPr>
            <a:noAutofit/>
          </a:bodyPr>
          <a:lstStyle/>
          <a:p>
            <a:pPr algn="ctr"/>
            <a:r>
              <a:rPr lang="en-US" sz="4800" cap="none" spc="-150" dirty="0">
                <a:solidFill>
                  <a:schemeClr val="accent6">
                    <a:lumMod val="75000"/>
                  </a:schemeClr>
                </a:solidFill>
                <a:latin typeface="Helvetica Neue" panose="02000503000000020004" pitchFamily="2" charset="0"/>
              </a:rPr>
              <a:t>Medicare</a:t>
            </a:r>
          </a:p>
        </p:txBody>
      </p:sp>
      <p:sp>
        <p:nvSpPr>
          <p:cNvPr id="5" name="Title 1">
            <a:extLst>
              <a:ext uri="{FF2B5EF4-FFF2-40B4-BE49-F238E27FC236}">
                <a16:creationId xmlns:a16="http://schemas.microsoft.com/office/drawing/2014/main" id="{55CA9D1A-6CF3-5409-C8CE-D56424595CE0}"/>
              </a:ext>
            </a:extLst>
          </p:cNvPr>
          <p:cNvSpPr txBox="1">
            <a:spLocks/>
          </p:cNvSpPr>
          <p:nvPr/>
        </p:nvSpPr>
        <p:spPr>
          <a:xfrm>
            <a:off x="1524000" y="5867400"/>
            <a:ext cx="8229600" cy="838200"/>
          </a:xfrm>
          <a:prstGeom prst="rect">
            <a:avLst/>
          </a:prstGeom>
        </p:spPr>
        <p:txBody>
          <a:bodyPr vert="horz" anchor="b">
            <a:normAutofit fontScale="75000" lnSpcReduction="2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ctr"/>
            <a:r>
              <a:rPr lang="en-US" sz="3200" cap="none" spc="-150" dirty="0">
                <a:solidFill>
                  <a:schemeClr val="tx1"/>
                </a:solidFill>
                <a:latin typeface="Helvetica Neue" panose="02000503000000020004" pitchFamily="2" charset="0"/>
              </a:rPr>
              <a:t>Stephanie Summers, </a:t>
            </a:r>
            <a:r>
              <a:rPr lang="en-US" sz="3200" cap="none" spc="-150" dirty="0" err="1">
                <a:solidFill>
                  <a:schemeClr val="tx1"/>
                </a:solidFill>
                <a:latin typeface="Helvetica Neue" panose="02000503000000020004" pitchFamily="2" charset="0"/>
              </a:rPr>
              <a:t>ChFEBC</a:t>
            </a:r>
            <a:r>
              <a:rPr lang="en-US" sz="3200" cap="none" spc="-150" dirty="0">
                <a:solidFill>
                  <a:schemeClr val="tx1"/>
                </a:solidFill>
                <a:latin typeface="Helvetica Neue" panose="02000503000000020004" pitchFamily="2" charset="0"/>
              </a:rPr>
              <a:t> ℠, RFC, MBA</a:t>
            </a:r>
          </a:p>
          <a:p>
            <a:pPr algn="ctr"/>
            <a:endParaRPr lang="en-US" sz="1200" cap="none" spc="-150" dirty="0">
              <a:solidFill>
                <a:schemeClr val="tx1"/>
              </a:solidFill>
              <a:latin typeface="Helvetica Neue" panose="02000503000000020004" pitchFamily="2" charset="0"/>
            </a:endParaRPr>
          </a:p>
          <a:p>
            <a:pPr algn="ctr"/>
            <a:r>
              <a:rPr lang="en-US" sz="3200" cap="none" spc="-150" dirty="0">
                <a:solidFill>
                  <a:schemeClr val="tx1"/>
                </a:solidFill>
                <a:latin typeface="Helvetica Neue" panose="02000503000000020004" pitchFamily="2" charset="0"/>
              </a:rPr>
              <a:t>Jeremiah Thompson, CFP®, MSPFP</a:t>
            </a:r>
          </a:p>
        </p:txBody>
      </p:sp>
      <p:pic>
        <p:nvPicPr>
          <p:cNvPr id="8" name="Picture 7" descr="kramer wealth managers logo_300dpi.jpg">
            <a:extLst>
              <a:ext uri="{FF2B5EF4-FFF2-40B4-BE49-F238E27FC236}">
                <a16:creationId xmlns:a16="http://schemas.microsoft.com/office/drawing/2014/main" id="{C572BBB8-D16E-941C-D78E-715B8B501901}"/>
              </a:ext>
            </a:extLst>
          </p:cNvPr>
          <p:cNvPicPr>
            <a:picLocks noChangeAspect="1"/>
          </p:cNvPicPr>
          <p:nvPr/>
        </p:nvPicPr>
        <p:blipFill>
          <a:blip r:embed="rId3" cstate="print"/>
          <a:stretch>
            <a:fillRect/>
          </a:stretch>
        </p:blipFill>
        <p:spPr>
          <a:xfrm>
            <a:off x="1905000" y="161171"/>
            <a:ext cx="2057401" cy="922402"/>
          </a:xfrm>
          <a:prstGeom prst="rect">
            <a:avLst/>
          </a:prstGeom>
        </p:spPr>
      </p:pic>
      <p:pic>
        <p:nvPicPr>
          <p:cNvPr id="10" name="Picture 2" descr="Deaf In Government Homepage">
            <a:extLst>
              <a:ext uri="{FF2B5EF4-FFF2-40B4-BE49-F238E27FC236}">
                <a16:creationId xmlns:a16="http://schemas.microsoft.com/office/drawing/2014/main" id="{320CC627-123A-36FD-12AA-64F386200D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1" y="101289"/>
            <a:ext cx="1904999" cy="99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11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Medicare</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47700" y="1693384"/>
            <a:ext cx="78486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800100" indent="-342900">
              <a:spcBef>
                <a:spcPts val="0"/>
              </a:spcBef>
            </a:pPr>
            <a:r>
              <a:rPr lang="en-US" sz="2400" b="1" dirty="0">
                <a:latin typeface="Helvetica Neue" panose="02000503000000020004"/>
                <a:cs typeface="Poppins Medium"/>
                <a:sym typeface="Poppins Medium"/>
              </a:rPr>
              <a:t>Federal health insurance program for:</a:t>
            </a:r>
          </a:p>
          <a:p>
            <a:pPr marL="1120140" lvl="1" indent="-342900">
              <a:spcBef>
                <a:spcPts val="0"/>
              </a:spcBef>
            </a:pPr>
            <a:r>
              <a:rPr lang="en-US" sz="2400" dirty="0">
                <a:latin typeface="Helvetica Neue" panose="02000503000000020004"/>
                <a:cs typeface="Poppins Medium"/>
                <a:sym typeface="Poppins Medium"/>
              </a:rPr>
              <a:t>People 65 or older</a:t>
            </a:r>
          </a:p>
          <a:p>
            <a:pPr marL="1120140" lvl="1" indent="-342900">
              <a:spcBef>
                <a:spcPts val="0"/>
              </a:spcBef>
            </a:pPr>
            <a:r>
              <a:rPr lang="en-US" sz="2400" dirty="0">
                <a:latin typeface="Helvetica Neue" panose="02000503000000020004"/>
                <a:cs typeface="Poppins Medium"/>
                <a:sym typeface="Poppins Medium"/>
              </a:rPr>
              <a:t>People under 65 with certain disabilities</a:t>
            </a:r>
          </a:p>
          <a:p>
            <a:pPr marL="1120140" lvl="1" indent="-342900">
              <a:spcBef>
                <a:spcPts val="0"/>
              </a:spcBef>
            </a:pPr>
            <a:r>
              <a:rPr lang="en-US" sz="2400" dirty="0">
                <a:latin typeface="Helvetica Neue" panose="02000503000000020004"/>
                <a:cs typeface="Poppins Medium"/>
                <a:sym typeface="Poppins Medium"/>
              </a:rPr>
              <a:t>Individuals with permanent kidney disease</a:t>
            </a:r>
          </a:p>
          <a:p>
            <a:pPr marL="777240" lvl="1" indent="0">
              <a:spcBef>
                <a:spcPts val="0"/>
              </a:spcBef>
              <a:buNone/>
            </a:pPr>
            <a:endParaRPr lang="en-US" sz="2400" dirty="0">
              <a:latin typeface="Helvetica Neue" panose="02000503000000020004"/>
              <a:cs typeface="Poppins Medium"/>
              <a:sym typeface="Poppins Medium"/>
            </a:endParaRPr>
          </a:p>
          <a:p>
            <a:pPr marL="777240" lvl="1" indent="0">
              <a:spcBef>
                <a:spcPts val="0"/>
              </a:spcBef>
              <a:buNone/>
            </a:pPr>
            <a:endParaRPr lang="en-US" sz="2400" dirty="0">
              <a:latin typeface="Helvetica Neue" panose="02000503000000020004"/>
              <a:cs typeface="Poppins Medium"/>
              <a:sym typeface="Poppins Medium"/>
            </a:endParaRPr>
          </a:p>
          <a:p>
            <a:pPr marL="777240" lvl="1" indent="0">
              <a:spcBef>
                <a:spcPts val="0"/>
              </a:spcBef>
              <a:buNone/>
            </a:pPr>
            <a:r>
              <a:rPr lang="en-US" sz="2400" dirty="0">
                <a:latin typeface="Helvetica Neue" panose="02000503000000020004"/>
                <a:cs typeface="Poppins Medium"/>
                <a:sym typeface="Poppins Medium"/>
              </a:rPr>
              <a:t>Medicare provides </a:t>
            </a:r>
            <a:r>
              <a:rPr lang="en-US" sz="2400" b="1" dirty="0">
                <a:latin typeface="Helvetica Neue" panose="02000503000000020004"/>
                <a:cs typeface="Poppins Medium"/>
                <a:sym typeface="Poppins Medium"/>
              </a:rPr>
              <a:t>basic</a:t>
            </a:r>
            <a:r>
              <a:rPr lang="en-US" sz="2400" dirty="0">
                <a:latin typeface="Helvetica Neue" panose="02000503000000020004"/>
                <a:cs typeface="Poppins Medium"/>
                <a:sym typeface="Poppins Medium"/>
              </a:rPr>
              <a:t> healthcare coverage.</a:t>
            </a:r>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65619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Known Costs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47700" y="1447800"/>
            <a:ext cx="78486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800100" indent="-342900">
              <a:spcBef>
                <a:spcPts val="0"/>
              </a:spcBef>
            </a:pPr>
            <a:r>
              <a:rPr lang="en-US" sz="2400" b="1" dirty="0">
                <a:latin typeface="Helvetica Neue" panose="02000503000000020004"/>
                <a:cs typeface="Poppins Medium"/>
                <a:sym typeface="Poppins Medium"/>
              </a:rPr>
              <a:t>Medicare:</a:t>
            </a:r>
          </a:p>
          <a:p>
            <a:pPr marL="1120140" lvl="1" indent="-342900">
              <a:spcBef>
                <a:spcPts val="0"/>
              </a:spcBef>
            </a:pPr>
            <a:r>
              <a:rPr lang="en-US" sz="2100" b="1" dirty="0">
                <a:latin typeface="Helvetica Neue" panose="02000503000000020004"/>
                <a:cs typeface="Poppins Medium"/>
                <a:sym typeface="Poppins Medium"/>
              </a:rPr>
              <a:t>Part A: </a:t>
            </a:r>
            <a:r>
              <a:rPr lang="en-US" sz="2100" dirty="0">
                <a:latin typeface="Helvetica Neue" panose="02000503000000020004"/>
                <a:cs typeface="Poppins Medium"/>
                <a:sym typeface="Poppins Medium"/>
              </a:rPr>
              <a:t>Hospital Insurance (free)</a:t>
            </a:r>
          </a:p>
          <a:p>
            <a:pPr marL="1394460" lvl="2" indent="-342900">
              <a:spcBef>
                <a:spcPts val="0"/>
              </a:spcBef>
            </a:pPr>
            <a:r>
              <a:rPr lang="en-US" sz="1800" dirty="0">
                <a:latin typeface="Helvetica Neue" panose="02000503000000020004"/>
                <a:cs typeface="Poppins Medium"/>
                <a:sym typeface="Poppins Medium"/>
              </a:rPr>
              <a:t>Inpatient hospital care</a:t>
            </a:r>
          </a:p>
          <a:p>
            <a:pPr marL="1394460" lvl="2" indent="-342900">
              <a:spcBef>
                <a:spcPts val="0"/>
              </a:spcBef>
            </a:pPr>
            <a:r>
              <a:rPr lang="en-US" sz="1800" dirty="0">
                <a:latin typeface="Helvetica Neue" panose="02000503000000020004"/>
                <a:cs typeface="Poppins Medium"/>
                <a:sym typeface="Poppins Medium"/>
              </a:rPr>
              <a:t>Skilled nursing facility (SNF) care</a:t>
            </a:r>
          </a:p>
          <a:p>
            <a:pPr marL="1394460" lvl="2" indent="-342900">
              <a:spcBef>
                <a:spcPts val="0"/>
              </a:spcBef>
            </a:pPr>
            <a:r>
              <a:rPr lang="en-US" sz="1800" dirty="0">
                <a:latin typeface="Helvetica Neue" panose="02000503000000020004"/>
                <a:cs typeface="Poppins Medium"/>
                <a:sym typeface="Poppins Medium"/>
              </a:rPr>
              <a:t>Hospice care</a:t>
            </a:r>
          </a:p>
          <a:p>
            <a:pPr marL="1394460" lvl="2" indent="-342900">
              <a:spcBef>
                <a:spcPts val="0"/>
              </a:spcBef>
            </a:pPr>
            <a:r>
              <a:rPr lang="en-US" sz="1800" dirty="0">
                <a:latin typeface="Helvetica Neue" panose="02000503000000020004"/>
                <a:cs typeface="Poppins Medium"/>
                <a:sym typeface="Poppins Medium"/>
              </a:rPr>
              <a:t>Some home healthcare</a:t>
            </a:r>
          </a:p>
          <a:p>
            <a:pPr marL="1120140" lvl="1" indent="-342900">
              <a:spcBef>
                <a:spcPts val="0"/>
              </a:spcBef>
            </a:pPr>
            <a:r>
              <a:rPr lang="en-US" sz="2100" b="1" dirty="0">
                <a:latin typeface="Helvetica Neue" panose="02000503000000020004"/>
                <a:cs typeface="Poppins Medium"/>
                <a:sym typeface="Poppins Medium"/>
              </a:rPr>
              <a:t>Part B: </a:t>
            </a:r>
            <a:r>
              <a:rPr lang="en-US" sz="2100" dirty="0">
                <a:latin typeface="Helvetica Neue" panose="02000503000000020004"/>
                <a:cs typeface="Poppins Medium"/>
                <a:sym typeface="Poppins Medium"/>
              </a:rPr>
              <a:t>Medical Insurance ($164.90+ per month)</a:t>
            </a:r>
          </a:p>
          <a:p>
            <a:pPr marL="1394460" lvl="2" indent="-342900">
              <a:spcBef>
                <a:spcPts val="0"/>
              </a:spcBef>
            </a:pPr>
            <a:r>
              <a:rPr lang="en-US" sz="1800" dirty="0">
                <a:latin typeface="Helvetica Neue" panose="02000503000000020004"/>
                <a:cs typeface="Poppins Medium"/>
                <a:sym typeface="Poppins Medium"/>
              </a:rPr>
              <a:t>Only pays for 80% of costs</a:t>
            </a:r>
          </a:p>
          <a:p>
            <a:pPr marL="1394460" lvl="2" indent="-342900">
              <a:spcBef>
                <a:spcPts val="0"/>
              </a:spcBef>
            </a:pPr>
            <a:r>
              <a:rPr lang="en-US" sz="1800" dirty="0">
                <a:latin typeface="Helvetica Neue" panose="02000503000000020004"/>
                <a:cs typeface="Poppins Medium"/>
                <a:sym typeface="Poppins Medium"/>
              </a:rPr>
              <a:t>Doctors’ offices</a:t>
            </a:r>
          </a:p>
          <a:p>
            <a:pPr marL="1394460" lvl="2" indent="-342900">
              <a:spcBef>
                <a:spcPts val="0"/>
              </a:spcBef>
            </a:pPr>
            <a:r>
              <a:rPr lang="en-US" sz="1800" dirty="0">
                <a:latin typeface="Helvetica Neue" panose="02000503000000020004"/>
                <a:cs typeface="Poppins Medium"/>
                <a:sym typeface="Poppins Medium"/>
              </a:rPr>
              <a:t>Outpatient care</a:t>
            </a:r>
          </a:p>
          <a:p>
            <a:pPr marL="1394460" lvl="2" indent="-342900">
              <a:spcBef>
                <a:spcPts val="0"/>
              </a:spcBef>
            </a:pPr>
            <a:r>
              <a:rPr lang="en-US" sz="1800" dirty="0">
                <a:latin typeface="Helvetica Neue" panose="02000503000000020004"/>
                <a:cs typeface="Poppins Medium"/>
                <a:sym typeface="Poppins Medium"/>
              </a:rPr>
              <a:t>Durable medical equipment</a:t>
            </a:r>
          </a:p>
          <a:p>
            <a:pPr marL="1120140" lvl="1" indent="-342900">
              <a:spcBef>
                <a:spcPts val="0"/>
              </a:spcBef>
            </a:pPr>
            <a:r>
              <a:rPr lang="en-US" sz="2100" b="1" dirty="0">
                <a:latin typeface="Helvetica Neue" panose="02000503000000020004"/>
                <a:cs typeface="Poppins Medium"/>
                <a:sym typeface="Poppins Medium"/>
              </a:rPr>
              <a:t>Part D: </a:t>
            </a:r>
            <a:r>
              <a:rPr lang="en-US" sz="2100" dirty="0">
                <a:latin typeface="Helvetica Neue" panose="02000503000000020004"/>
                <a:cs typeface="Poppins Medium"/>
                <a:sym typeface="Poppins Medium"/>
              </a:rPr>
              <a:t>Prescription Drugs (premiums vary)</a:t>
            </a:r>
          </a:p>
          <a:p>
            <a:pPr marL="1394460" lvl="2" indent="-342900">
              <a:spcBef>
                <a:spcPts val="0"/>
              </a:spcBef>
            </a:pPr>
            <a:r>
              <a:rPr lang="en-US" sz="1800" dirty="0">
                <a:latin typeface="Helvetica Neue" panose="02000503000000020004"/>
                <a:cs typeface="Poppins Medium"/>
                <a:sym typeface="Poppins Medium"/>
              </a:rPr>
              <a:t>Must have Part A and/or B</a:t>
            </a:r>
          </a:p>
          <a:p>
            <a:pPr marL="1394460" lvl="2" indent="-342900">
              <a:spcBef>
                <a:spcPts val="0"/>
              </a:spcBef>
            </a:pPr>
            <a:r>
              <a:rPr lang="en-US" sz="1800" dirty="0">
                <a:latin typeface="Helvetica Neue" panose="02000503000000020004"/>
                <a:cs typeface="Poppins Medium"/>
                <a:sym typeface="Poppins Medium"/>
              </a:rPr>
              <a:t>Each plan can vary in cost/drugs covered</a:t>
            </a:r>
          </a:p>
          <a:p>
            <a:pPr marL="1394460" lvl="2" indent="-342900">
              <a:spcBef>
                <a:spcPts val="0"/>
              </a:spcBef>
            </a:pPr>
            <a:r>
              <a:rPr lang="en-US" sz="1800" dirty="0">
                <a:latin typeface="Helvetica Neue" panose="02000503000000020004"/>
                <a:cs typeface="Poppins Medium"/>
                <a:sym typeface="Poppins Medium"/>
              </a:rPr>
              <a:t>Most federal retirees do not need it</a:t>
            </a:r>
          </a:p>
          <a:p>
            <a:pPr marL="1120140" lvl="1" indent="-342900">
              <a:spcBef>
                <a:spcPts val="0"/>
              </a:spcBef>
            </a:pPr>
            <a:endParaRPr lang="en-US" sz="2100" dirty="0">
              <a:latin typeface="Helvetica Neue" panose="02000503000000020004"/>
              <a:cs typeface="Poppins Medium"/>
              <a:sym typeface="Poppins Medium"/>
            </a:endParaRPr>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2379448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2023 Part B Premium</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C1BA8534-62B6-B3DE-81C7-2DA2DFB1E621}"/>
              </a:ext>
            </a:extLst>
          </p:cNvPr>
          <p:cNvGraphicFramePr>
            <a:graphicFrameLocks noGrp="1"/>
          </p:cNvGraphicFramePr>
          <p:nvPr>
            <p:extLst>
              <p:ext uri="{D42A27DB-BD31-4B8C-83A1-F6EECF244321}">
                <p14:modId xmlns:p14="http://schemas.microsoft.com/office/powerpoint/2010/main" val="452425764"/>
              </p:ext>
            </p:extLst>
          </p:nvPr>
        </p:nvGraphicFramePr>
        <p:xfrm>
          <a:off x="1066800" y="1685673"/>
          <a:ext cx="7010400" cy="4480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108390186"/>
                    </a:ext>
                  </a:extLst>
                </a:gridCol>
                <a:gridCol w="2286000">
                  <a:extLst>
                    <a:ext uri="{9D8B030D-6E8A-4147-A177-3AD203B41FA5}">
                      <a16:colId xmlns:a16="http://schemas.microsoft.com/office/drawing/2014/main" val="2329827101"/>
                    </a:ext>
                  </a:extLst>
                </a:gridCol>
                <a:gridCol w="1066800">
                  <a:extLst>
                    <a:ext uri="{9D8B030D-6E8A-4147-A177-3AD203B41FA5}">
                      <a16:colId xmlns:a16="http://schemas.microsoft.com/office/drawing/2014/main" val="1525741200"/>
                    </a:ext>
                  </a:extLst>
                </a:gridCol>
                <a:gridCol w="1905000">
                  <a:extLst>
                    <a:ext uri="{9D8B030D-6E8A-4147-A177-3AD203B41FA5}">
                      <a16:colId xmlns:a16="http://schemas.microsoft.com/office/drawing/2014/main" val="1224841814"/>
                    </a:ext>
                  </a:extLst>
                </a:gridCol>
              </a:tblGrid>
              <a:tr h="370840">
                <a:tc>
                  <a:txBody>
                    <a:bodyPr/>
                    <a:lstStyle/>
                    <a:p>
                      <a:pPr algn="ctr"/>
                      <a:r>
                        <a:rPr lang="en-US" dirty="0"/>
                        <a:t>Tax Filing Status</a:t>
                      </a:r>
                    </a:p>
                  </a:txBody>
                  <a:tcPr anchor="ctr"/>
                </a:tc>
                <a:tc>
                  <a:txBody>
                    <a:bodyPr/>
                    <a:lstStyle/>
                    <a:p>
                      <a:pPr algn="ctr"/>
                      <a:r>
                        <a:rPr lang="en-US" dirty="0"/>
                        <a:t>2021 MAGI</a:t>
                      </a:r>
                    </a:p>
                  </a:txBody>
                  <a:tcPr anchor="ctr"/>
                </a:tc>
                <a:tc>
                  <a:txBody>
                    <a:bodyPr/>
                    <a:lstStyle/>
                    <a:p>
                      <a:pPr algn="ctr"/>
                      <a:r>
                        <a:rPr lang="en-US" dirty="0"/>
                        <a:t>IRMAA Amount</a:t>
                      </a:r>
                    </a:p>
                  </a:txBody>
                  <a:tcPr anchor="ctr"/>
                </a:tc>
                <a:tc>
                  <a:txBody>
                    <a:bodyPr/>
                    <a:lstStyle/>
                    <a:p>
                      <a:pPr algn="ctr"/>
                      <a:r>
                        <a:rPr lang="en-US" dirty="0"/>
                        <a:t>2023 Part B Premium Monthly</a:t>
                      </a:r>
                    </a:p>
                  </a:txBody>
                  <a:tcPr anchor="ctr"/>
                </a:tc>
                <a:extLst>
                  <a:ext uri="{0D108BD9-81ED-4DB2-BD59-A6C34878D82A}">
                    <a16:rowId xmlns:a16="http://schemas.microsoft.com/office/drawing/2014/main" val="1293918139"/>
                  </a:ext>
                </a:extLst>
              </a:tr>
              <a:tr h="370840">
                <a:tc>
                  <a:txBody>
                    <a:bodyPr/>
                    <a:lstStyle/>
                    <a:p>
                      <a:pPr algn="ctr"/>
                      <a:r>
                        <a:rPr lang="en-US" dirty="0"/>
                        <a:t>Individual</a:t>
                      </a:r>
                    </a:p>
                    <a:p>
                      <a:pPr algn="ctr"/>
                      <a:r>
                        <a:rPr lang="en-US" dirty="0"/>
                        <a:t>Joint</a:t>
                      </a:r>
                    </a:p>
                  </a:txBody>
                  <a:tcPr anchor="ctr"/>
                </a:tc>
                <a:tc>
                  <a:txBody>
                    <a:bodyPr/>
                    <a:lstStyle/>
                    <a:p>
                      <a:pPr algn="ctr"/>
                      <a:r>
                        <a:rPr lang="en-US" dirty="0"/>
                        <a:t>$97,000 or less</a:t>
                      </a:r>
                    </a:p>
                    <a:p>
                      <a:pPr algn="ctr"/>
                      <a:r>
                        <a:rPr lang="en-US" dirty="0"/>
                        <a:t>$194,000 or less</a:t>
                      </a:r>
                    </a:p>
                  </a:txBody>
                  <a:tcPr anchor="ctr"/>
                </a:tc>
                <a:tc>
                  <a:txBody>
                    <a:bodyPr/>
                    <a:lstStyle/>
                    <a:p>
                      <a:pPr algn="ctr"/>
                      <a:r>
                        <a:rPr lang="en-US" dirty="0"/>
                        <a:t>$0.00</a:t>
                      </a:r>
                    </a:p>
                  </a:txBody>
                  <a:tcPr anchor="ctr"/>
                </a:tc>
                <a:tc>
                  <a:txBody>
                    <a:bodyPr/>
                    <a:lstStyle/>
                    <a:p>
                      <a:pPr algn="ctr"/>
                      <a:r>
                        <a:rPr lang="en-US" dirty="0"/>
                        <a:t>$164.90</a:t>
                      </a:r>
                    </a:p>
                  </a:txBody>
                  <a:tcPr anchor="ctr"/>
                </a:tc>
                <a:extLst>
                  <a:ext uri="{0D108BD9-81ED-4DB2-BD59-A6C34878D82A}">
                    <a16:rowId xmlns:a16="http://schemas.microsoft.com/office/drawing/2014/main" val="1715016173"/>
                  </a:ext>
                </a:extLst>
              </a:tr>
              <a:tr h="370840">
                <a:tc>
                  <a:txBody>
                    <a:bodyPr/>
                    <a:lstStyle/>
                    <a:p>
                      <a:pPr algn="ctr"/>
                      <a:r>
                        <a:rPr lang="en-US" dirty="0"/>
                        <a:t>Single </a:t>
                      </a:r>
                    </a:p>
                    <a:p>
                      <a:pPr algn="ctr"/>
                      <a:r>
                        <a:rPr lang="en-US" dirty="0"/>
                        <a:t>Married</a:t>
                      </a:r>
                    </a:p>
                  </a:txBody>
                  <a:tcPr anchor="ctr"/>
                </a:tc>
                <a:tc>
                  <a:txBody>
                    <a:bodyPr/>
                    <a:lstStyle/>
                    <a:p>
                      <a:pPr algn="ctr"/>
                      <a:r>
                        <a:rPr lang="en-US" dirty="0"/>
                        <a:t>$97,001 - $123,000</a:t>
                      </a:r>
                    </a:p>
                    <a:p>
                      <a:pPr algn="ctr"/>
                      <a:r>
                        <a:rPr lang="en-US" dirty="0"/>
                        <a:t>$194,000 - $246,000</a:t>
                      </a:r>
                    </a:p>
                  </a:txBody>
                  <a:tcPr anchor="ctr"/>
                </a:tc>
                <a:tc>
                  <a:txBody>
                    <a:bodyPr/>
                    <a:lstStyle/>
                    <a:p>
                      <a:pPr algn="ctr"/>
                      <a:r>
                        <a:rPr lang="en-US" dirty="0"/>
                        <a:t>$65.90</a:t>
                      </a:r>
                    </a:p>
                  </a:txBody>
                  <a:tcPr anchor="ctr"/>
                </a:tc>
                <a:tc>
                  <a:txBody>
                    <a:bodyPr/>
                    <a:lstStyle/>
                    <a:p>
                      <a:pPr algn="ctr"/>
                      <a:r>
                        <a:rPr lang="en-US" dirty="0"/>
                        <a:t>$230.80</a:t>
                      </a:r>
                    </a:p>
                  </a:txBody>
                  <a:tcPr anchor="ctr"/>
                </a:tc>
                <a:extLst>
                  <a:ext uri="{0D108BD9-81ED-4DB2-BD59-A6C34878D82A}">
                    <a16:rowId xmlns:a16="http://schemas.microsoft.com/office/drawing/2014/main" val="4288130460"/>
                  </a:ext>
                </a:extLst>
              </a:tr>
              <a:tr h="370840">
                <a:tc>
                  <a:txBody>
                    <a:bodyPr/>
                    <a:lstStyle/>
                    <a:p>
                      <a:pPr algn="ctr"/>
                      <a:r>
                        <a:rPr lang="en-US" dirty="0"/>
                        <a:t>Individual</a:t>
                      </a:r>
                    </a:p>
                    <a:p>
                      <a:pPr algn="ctr"/>
                      <a:r>
                        <a:rPr lang="en-US" dirty="0"/>
                        <a:t>Joint</a:t>
                      </a:r>
                    </a:p>
                  </a:txBody>
                  <a:tcPr anchor="ctr"/>
                </a:tc>
                <a:tc>
                  <a:txBody>
                    <a:bodyPr/>
                    <a:lstStyle/>
                    <a:p>
                      <a:pPr algn="ctr"/>
                      <a:r>
                        <a:rPr lang="en-US" dirty="0"/>
                        <a:t>$123,000 - $153,000</a:t>
                      </a:r>
                    </a:p>
                    <a:p>
                      <a:pPr algn="ctr"/>
                      <a:r>
                        <a:rPr lang="en-US" dirty="0"/>
                        <a:t>$246,000 - $306,000</a:t>
                      </a:r>
                    </a:p>
                  </a:txBody>
                  <a:tcPr anchor="ctr"/>
                </a:tc>
                <a:tc>
                  <a:txBody>
                    <a:bodyPr/>
                    <a:lstStyle/>
                    <a:p>
                      <a:pPr algn="ctr"/>
                      <a:r>
                        <a:rPr lang="en-US" dirty="0"/>
                        <a:t>$164.80</a:t>
                      </a:r>
                    </a:p>
                  </a:txBody>
                  <a:tcPr anchor="ctr"/>
                </a:tc>
                <a:tc>
                  <a:txBody>
                    <a:bodyPr/>
                    <a:lstStyle/>
                    <a:p>
                      <a:pPr algn="ctr"/>
                      <a:r>
                        <a:rPr lang="en-US" dirty="0"/>
                        <a:t>$329.70</a:t>
                      </a:r>
                    </a:p>
                  </a:txBody>
                  <a:tcPr anchor="ctr"/>
                </a:tc>
                <a:extLst>
                  <a:ext uri="{0D108BD9-81ED-4DB2-BD59-A6C34878D82A}">
                    <a16:rowId xmlns:a16="http://schemas.microsoft.com/office/drawing/2014/main" val="597538212"/>
                  </a:ext>
                </a:extLst>
              </a:tr>
              <a:tr h="370840">
                <a:tc>
                  <a:txBody>
                    <a:bodyPr/>
                    <a:lstStyle/>
                    <a:p>
                      <a:pPr algn="ctr"/>
                      <a:r>
                        <a:rPr lang="en-US" dirty="0"/>
                        <a:t>Individual</a:t>
                      </a:r>
                    </a:p>
                    <a:p>
                      <a:pPr algn="ctr"/>
                      <a:r>
                        <a:rPr lang="en-US" dirty="0"/>
                        <a:t>Joint</a:t>
                      </a:r>
                    </a:p>
                  </a:txBody>
                  <a:tcPr anchor="ctr"/>
                </a:tc>
                <a:tc>
                  <a:txBody>
                    <a:bodyPr/>
                    <a:lstStyle/>
                    <a:p>
                      <a:pPr algn="ctr"/>
                      <a:r>
                        <a:rPr lang="en-US" dirty="0"/>
                        <a:t>$153,000 - $183,000</a:t>
                      </a:r>
                    </a:p>
                    <a:p>
                      <a:pPr algn="ctr"/>
                      <a:r>
                        <a:rPr lang="en-US" dirty="0"/>
                        <a:t>$306,000 - $366,000</a:t>
                      </a:r>
                    </a:p>
                  </a:txBody>
                  <a:tcPr anchor="ctr"/>
                </a:tc>
                <a:tc>
                  <a:txBody>
                    <a:bodyPr/>
                    <a:lstStyle/>
                    <a:p>
                      <a:pPr algn="ctr"/>
                      <a:r>
                        <a:rPr lang="en-US" dirty="0"/>
                        <a:t>$263.70</a:t>
                      </a:r>
                    </a:p>
                  </a:txBody>
                  <a:tcPr anchor="ctr"/>
                </a:tc>
                <a:tc>
                  <a:txBody>
                    <a:bodyPr/>
                    <a:lstStyle/>
                    <a:p>
                      <a:pPr algn="ctr"/>
                      <a:r>
                        <a:rPr lang="en-US" dirty="0"/>
                        <a:t>$428.60</a:t>
                      </a:r>
                    </a:p>
                  </a:txBody>
                  <a:tcPr anchor="ctr"/>
                </a:tc>
                <a:extLst>
                  <a:ext uri="{0D108BD9-81ED-4DB2-BD59-A6C34878D82A}">
                    <a16:rowId xmlns:a16="http://schemas.microsoft.com/office/drawing/2014/main" val="1043128245"/>
                  </a:ext>
                </a:extLst>
              </a:tr>
              <a:tr h="370840">
                <a:tc>
                  <a:txBody>
                    <a:bodyPr/>
                    <a:lstStyle/>
                    <a:p>
                      <a:pPr algn="ctr"/>
                      <a:r>
                        <a:rPr lang="en-US" dirty="0"/>
                        <a:t>Individual</a:t>
                      </a:r>
                    </a:p>
                    <a:p>
                      <a:pPr algn="ctr"/>
                      <a:r>
                        <a:rPr lang="en-US" dirty="0"/>
                        <a:t>Joint</a:t>
                      </a:r>
                    </a:p>
                  </a:txBody>
                  <a:tcPr anchor="ctr"/>
                </a:tc>
                <a:tc>
                  <a:txBody>
                    <a:bodyPr/>
                    <a:lstStyle/>
                    <a:p>
                      <a:pPr algn="ctr"/>
                      <a:r>
                        <a:rPr lang="en-US" dirty="0"/>
                        <a:t>$183,000 - $500,000</a:t>
                      </a:r>
                    </a:p>
                    <a:p>
                      <a:pPr algn="ctr"/>
                      <a:r>
                        <a:rPr lang="en-US" dirty="0"/>
                        <a:t>$366,000 - $750,000</a:t>
                      </a:r>
                    </a:p>
                  </a:txBody>
                  <a:tcPr anchor="ctr"/>
                </a:tc>
                <a:tc>
                  <a:txBody>
                    <a:bodyPr/>
                    <a:lstStyle/>
                    <a:p>
                      <a:pPr algn="ctr"/>
                      <a:r>
                        <a:rPr lang="en-US" dirty="0"/>
                        <a:t>$362.60</a:t>
                      </a:r>
                    </a:p>
                  </a:txBody>
                  <a:tcPr anchor="ctr"/>
                </a:tc>
                <a:tc>
                  <a:txBody>
                    <a:bodyPr/>
                    <a:lstStyle/>
                    <a:p>
                      <a:pPr algn="ctr"/>
                      <a:r>
                        <a:rPr lang="en-US" dirty="0"/>
                        <a:t>$527.50</a:t>
                      </a:r>
                    </a:p>
                  </a:txBody>
                  <a:tcPr anchor="ctr"/>
                </a:tc>
                <a:extLst>
                  <a:ext uri="{0D108BD9-81ED-4DB2-BD59-A6C34878D82A}">
                    <a16:rowId xmlns:a16="http://schemas.microsoft.com/office/drawing/2014/main" val="1791206842"/>
                  </a:ext>
                </a:extLst>
              </a:tr>
              <a:tr h="370840">
                <a:tc>
                  <a:txBody>
                    <a:bodyPr/>
                    <a:lstStyle/>
                    <a:p>
                      <a:pPr algn="ctr"/>
                      <a:r>
                        <a:rPr lang="en-US" dirty="0"/>
                        <a:t>Individual</a:t>
                      </a:r>
                    </a:p>
                    <a:p>
                      <a:pPr algn="ctr"/>
                      <a:r>
                        <a:rPr lang="en-US" dirty="0"/>
                        <a:t>Joint</a:t>
                      </a:r>
                    </a:p>
                  </a:txBody>
                  <a:tcPr anchor="ctr"/>
                </a:tc>
                <a:tc>
                  <a:txBody>
                    <a:bodyPr/>
                    <a:lstStyle/>
                    <a:p>
                      <a:pPr algn="ctr"/>
                      <a:r>
                        <a:rPr lang="en-US" dirty="0"/>
                        <a:t>$500,000 +</a:t>
                      </a:r>
                    </a:p>
                    <a:p>
                      <a:pPr algn="ctr"/>
                      <a:r>
                        <a:rPr lang="en-US" dirty="0"/>
                        <a:t>$750,000 +</a:t>
                      </a:r>
                    </a:p>
                  </a:txBody>
                  <a:tcPr anchor="ctr"/>
                </a:tc>
                <a:tc>
                  <a:txBody>
                    <a:bodyPr/>
                    <a:lstStyle/>
                    <a:p>
                      <a:pPr algn="ctr"/>
                      <a:r>
                        <a:rPr lang="en-US" dirty="0"/>
                        <a:t>$395.60</a:t>
                      </a:r>
                    </a:p>
                  </a:txBody>
                  <a:tcPr anchor="ctr"/>
                </a:tc>
                <a:tc>
                  <a:txBody>
                    <a:bodyPr/>
                    <a:lstStyle/>
                    <a:p>
                      <a:pPr algn="ctr"/>
                      <a:r>
                        <a:rPr lang="en-US" dirty="0"/>
                        <a:t>$560.50</a:t>
                      </a:r>
                    </a:p>
                  </a:txBody>
                  <a:tcPr anchor="ctr"/>
                </a:tc>
                <a:extLst>
                  <a:ext uri="{0D108BD9-81ED-4DB2-BD59-A6C34878D82A}">
                    <a16:rowId xmlns:a16="http://schemas.microsoft.com/office/drawing/2014/main" val="3586251185"/>
                  </a:ext>
                </a:extLst>
              </a:tr>
            </a:tbl>
          </a:graphicData>
        </a:graphic>
      </p:graphicFrame>
    </p:spTree>
    <p:extLst>
      <p:ext uri="{BB962C8B-B14F-4D97-AF65-F5344CB8AC3E}">
        <p14:creationId xmlns:p14="http://schemas.microsoft.com/office/powerpoint/2010/main" val="3489942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Part A &amp; B Enrollment</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304800" y="1697567"/>
            <a:ext cx="86868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800100" indent="-342900">
              <a:spcBef>
                <a:spcPts val="0"/>
              </a:spcBef>
            </a:pPr>
            <a:r>
              <a:rPr lang="en-US" sz="2400" dirty="0">
                <a:latin typeface="Helvetica Neue" panose="02000503000000020004"/>
                <a:cs typeface="Poppins Medium"/>
                <a:sym typeface="Poppins Medium"/>
              </a:rPr>
              <a:t>Three Enrollment Periods:</a:t>
            </a:r>
          </a:p>
          <a:p>
            <a:pPr marL="1120140" lvl="1" indent="-342900">
              <a:spcBef>
                <a:spcPts val="0"/>
              </a:spcBef>
            </a:pPr>
            <a:r>
              <a:rPr lang="en-US" sz="2100" dirty="0">
                <a:latin typeface="Helvetica Neue" panose="02000503000000020004"/>
                <a:cs typeface="Poppins Medium"/>
                <a:sym typeface="Poppins Medium"/>
              </a:rPr>
              <a:t>Initial Enrollment Period</a:t>
            </a:r>
          </a:p>
          <a:p>
            <a:pPr marL="1394460" lvl="2" indent="-342900">
              <a:spcBef>
                <a:spcPts val="0"/>
              </a:spcBef>
            </a:pPr>
            <a:r>
              <a:rPr lang="en-US" sz="1800" dirty="0">
                <a:latin typeface="Helvetica Neue" panose="02000503000000020004"/>
                <a:cs typeface="Poppins Medium"/>
                <a:sym typeface="Poppins Medium"/>
              </a:rPr>
              <a:t>Federal EMPLOYEES do not need Medicare Part B while still working</a:t>
            </a:r>
          </a:p>
          <a:p>
            <a:pPr marL="1120140" lvl="1" indent="-342900">
              <a:spcBef>
                <a:spcPts val="0"/>
              </a:spcBef>
            </a:pPr>
            <a:r>
              <a:rPr lang="en-US" sz="2100" dirty="0">
                <a:latin typeface="Helvetica Neue" panose="02000503000000020004"/>
                <a:cs typeface="Poppins Medium"/>
                <a:sym typeface="Poppins Medium"/>
              </a:rPr>
              <a:t>Special Enrollment Period</a:t>
            </a:r>
          </a:p>
          <a:p>
            <a:pPr marL="1120140" lvl="1" indent="-342900">
              <a:spcBef>
                <a:spcPts val="0"/>
              </a:spcBef>
            </a:pPr>
            <a:r>
              <a:rPr lang="en-US" sz="2100" dirty="0">
                <a:latin typeface="Helvetica Neue" panose="02000503000000020004"/>
                <a:cs typeface="Poppins Medium"/>
                <a:sym typeface="Poppins Medium"/>
              </a:rPr>
              <a:t>General “Open” Enrollment Period</a:t>
            </a:r>
          </a:p>
          <a:p>
            <a:pPr marL="777240" lvl="1" indent="0">
              <a:spcBef>
                <a:spcPts val="0"/>
              </a:spcBef>
              <a:buNone/>
            </a:pPr>
            <a:endParaRPr lang="en-US" sz="2100" dirty="0">
              <a:latin typeface="Helvetica Neue" panose="02000503000000020004"/>
              <a:cs typeface="Poppins Medium"/>
              <a:sym typeface="Poppins Medium"/>
            </a:endParaRPr>
          </a:p>
          <a:p>
            <a:pPr marL="800100" indent="-342900">
              <a:spcBef>
                <a:spcPts val="0"/>
              </a:spcBef>
            </a:pPr>
            <a:r>
              <a:rPr lang="en-US" sz="2400" dirty="0">
                <a:latin typeface="Helvetica Neue" panose="02000503000000020004"/>
                <a:cs typeface="Poppins Medium"/>
                <a:sym typeface="Poppins Medium"/>
              </a:rPr>
              <a:t>Note: Look out for the Late Enrollment Penalty</a:t>
            </a:r>
            <a:endParaRPr lang="en-US" sz="2100" dirty="0">
              <a:latin typeface="Helvetica Neue" panose="02000503000000020004"/>
              <a:cs typeface="Poppins Medium"/>
              <a:sym typeface="Poppins Medium"/>
            </a:endParaRPr>
          </a:p>
          <a:p>
            <a:pPr marL="1051560" lvl="2" indent="0">
              <a:spcBef>
                <a:spcPts val="0"/>
              </a:spcBef>
              <a:buNone/>
            </a:pPr>
            <a:endParaRPr lang="en-US" sz="1200" dirty="0">
              <a:latin typeface="Helvetica Neue" panose="02000503000000020004"/>
              <a:cs typeface="Poppins Medium"/>
              <a:sym typeface="Poppins Medium"/>
            </a:endParaRPr>
          </a:p>
          <a:p>
            <a:pPr marL="1051560" lvl="2" indent="0">
              <a:spcBef>
                <a:spcPts val="0"/>
              </a:spcBef>
              <a:buNone/>
            </a:pPr>
            <a:endParaRPr lang="en-US" sz="1500" dirty="0">
              <a:latin typeface="Helvetica Neue" panose="02000503000000020004"/>
              <a:cs typeface="Poppins Medium"/>
              <a:sym typeface="Poppins Medium"/>
            </a:endParaRPr>
          </a:p>
        </p:txBody>
      </p:sp>
    </p:spTree>
    <p:extLst>
      <p:ext uri="{BB962C8B-B14F-4D97-AF65-F5344CB8AC3E}">
        <p14:creationId xmlns:p14="http://schemas.microsoft.com/office/powerpoint/2010/main" val="1948449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Do Federal Retirees Need Part B?</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47700" y="1693384"/>
            <a:ext cx="78486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800100" indent="-342900">
              <a:spcBef>
                <a:spcPts val="0"/>
              </a:spcBef>
            </a:pPr>
            <a:r>
              <a:rPr lang="en-US" sz="2400" dirty="0">
                <a:latin typeface="Helvetica Neue" panose="02000503000000020004"/>
                <a:cs typeface="Poppins Medium"/>
                <a:sym typeface="Poppins Medium"/>
              </a:rPr>
              <a:t>Depends on which plan you have for health insurance and your overall health status and expenses. </a:t>
            </a:r>
            <a:endParaRPr lang="en-US" sz="2100" dirty="0">
              <a:latin typeface="Helvetica Neue" panose="02000503000000020004"/>
              <a:cs typeface="Poppins Medium"/>
              <a:sym typeface="Poppins Medium"/>
            </a:endParaRPr>
          </a:p>
          <a:p>
            <a:pPr marL="800100" indent="-342900">
              <a:spcBef>
                <a:spcPts val="0"/>
              </a:spcBef>
            </a:pPr>
            <a:r>
              <a:rPr lang="en-US" sz="2400" dirty="0">
                <a:latin typeface="Helvetica Neue" panose="02000503000000020004"/>
                <a:cs typeface="Poppins Medium"/>
                <a:sym typeface="Poppins Medium"/>
              </a:rPr>
              <a:t>If you add Part B, Medicare becomes primary and FEHB plan becomes secondary.</a:t>
            </a:r>
          </a:p>
          <a:p>
            <a:pPr marL="800100" indent="-342900">
              <a:spcBef>
                <a:spcPts val="0"/>
              </a:spcBef>
            </a:pPr>
            <a:r>
              <a:rPr lang="en-US" sz="2400" dirty="0">
                <a:latin typeface="Helvetica Neue" panose="02000503000000020004"/>
                <a:cs typeface="Poppins Medium"/>
                <a:sym typeface="Poppins Medium"/>
              </a:rPr>
              <a:t>If you choose not to add it when you retire but decide you need it later, you will be subject to the 10% penalty per year</a:t>
            </a:r>
          </a:p>
          <a:p>
            <a:pPr marL="457200" indent="0">
              <a:spcBef>
                <a:spcPts val="0"/>
              </a:spcBef>
              <a:buNone/>
            </a:pPr>
            <a:endParaRPr lang="en-US" sz="2400" dirty="0">
              <a:latin typeface="Helvetica Neue" panose="02000503000000020004"/>
              <a:cs typeface="Poppins Medium"/>
              <a:sym typeface="Poppins Medium"/>
            </a:endParaRPr>
          </a:p>
          <a:p>
            <a:pPr marL="1051560" lvl="2" indent="0">
              <a:spcBef>
                <a:spcPts val="0"/>
              </a:spcBef>
              <a:buNone/>
            </a:pPr>
            <a:endParaRPr lang="en-US" sz="1200" dirty="0">
              <a:latin typeface="Helvetica Neue" panose="02000503000000020004"/>
              <a:cs typeface="Poppins Medium"/>
              <a:sym typeface="Poppins Medium"/>
            </a:endParaRPr>
          </a:p>
          <a:p>
            <a:pPr marL="1051560" lvl="2" indent="0">
              <a:spcBef>
                <a:spcPts val="0"/>
              </a:spcBef>
              <a:buNone/>
            </a:pPr>
            <a:endParaRPr lang="en-US" sz="1500" dirty="0">
              <a:latin typeface="Helvetica Neue" panose="02000503000000020004"/>
              <a:cs typeface="Poppins Medium"/>
              <a:sym typeface="Poppins Medium"/>
            </a:endParaRPr>
          </a:p>
        </p:txBody>
      </p:sp>
    </p:spTree>
    <p:extLst>
      <p:ext uri="{BB962C8B-B14F-4D97-AF65-F5344CB8AC3E}">
        <p14:creationId xmlns:p14="http://schemas.microsoft.com/office/powerpoint/2010/main" val="233268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87176"/>
            <a:ext cx="8229600" cy="1083647"/>
          </a:xfrm>
        </p:spPr>
        <p:txBody>
          <a:bodyPr>
            <a:noAutofit/>
          </a:bodyPr>
          <a:lstStyle/>
          <a:p>
            <a:pPr algn="ctr"/>
            <a:r>
              <a:rPr lang="en-US" sz="3200" cap="none" spc="-150" dirty="0">
                <a:solidFill>
                  <a:schemeClr val="accent6">
                    <a:lumMod val="75000"/>
                  </a:schemeClr>
                </a:solidFill>
                <a:latin typeface="Helvetica Neue" panose="02000503000000020004" pitchFamily="2" charset="0"/>
              </a:rPr>
              <a:t>What You Need to Know About Your                Insurance Benefits</a:t>
            </a:r>
          </a:p>
        </p:txBody>
      </p:sp>
      <p:sp>
        <p:nvSpPr>
          <p:cNvPr id="5" name="Title 1">
            <a:extLst>
              <a:ext uri="{FF2B5EF4-FFF2-40B4-BE49-F238E27FC236}">
                <a16:creationId xmlns:a16="http://schemas.microsoft.com/office/drawing/2014/main" id="{55CA9D1A-6CF3-5409-C8CE-D56424595CE0}"/>
              </a:ext>
            </a:extLst>
          </p:cNvPr>
          <p:cNvSpPr txBox="1">
            <a:spLocks/>
          </p:cNvSpPr>
          <p:nvPr/>
        </p:nvSpPr>
        <p:spPr>
          <a:xfrm>
            <a:off x="1524000" y="5867400"/>
            <a:ext cx="8229600" cy="838200"/>
          </a:xfrm>
          <a:prstGeom prst="rect">
            <a:avLst/>
          </a:prstGeom>
        </p:spPr>
        <p:txBody>
          <a:bodyPr vert="horz" anchor="b">
            <a:normAutofit fontScale="75000" lnSpcReduction="2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ctr"/>
            <a:r>
              <a:rPr lang="en-US" sz="3200" cap="none" spc="-150" dirty="0">
                <a:solidFill>
                  <a:schemeClr val="tx1"/>
                </a:solidFill>
                <a:latin typeface="Helvetica Neue" panose="02000503000000020004" pitchFamily="2" charset="0"/>
              </a:rPr>
              <a:t>Stephanie Summers, </a:t>
            </a:r>
            <a:r>
              <a:rPr lang="en-US" sz="3200" cap="none" spc="-150" dirty="0" err="1">
                <a:solidFill>
                  <a:schemeClr val="tx1"/>
                </a:solidFill>
                <a:latin typeface="Helvetica Neue" panose="02000503000000020004" pitchFamily="2" charset="0"/>
              </a:rPr>
              <a:t>ChFEBC</a:t>
            </a:r>
            <a:r>
              <a:rPr lang="en-US" sz="3200" cap="none" spc="-150" dirty="0">
                <a:solidFill>
                  <a:schemeClr val="tx1"/>
                </a:solidFill>
                <a:latin typeface="Helvetica Neue" panose="02000503000000020004" pitchFamily="2" charset="0"/>
              </a:rPr>
              <a:t> ℠, RFC, MBA</a:t>
            </a:r>
          </a:p>
          <a:p>
            <a:pPr algn="ctr"/>
            <a:endParaRPr lang="en-US" sz="1200" cap="none" spc="-150" dirty="0">
              <a:solidFill>
                <a:schemeClr val="tx1"/>
              </a:solidFill>
              <a:latin typeface="Helvetica Neue" panose="02000503000000020004" pitchFamily="2" charset="0"/>
            </a:endParaRPr>
          </a:p>
          <a:p>
            <a:pPr algn="ctr"/>
            <a:r>
              <a:rPr lang="en-US" sz="3200" cap="none" spc="-150" dirty="0">
                <a:solidFill>
                  <a:schemeClr val="tx1"/>
                </a:solidFill>
                <a:latin typeface="Helvetica Neue" panose="02000503000000020004" pitchFamily="2" charset="0"/>
              </a:rPr>
              <a:t>Jeremiah Thompson, CFP®, MSPFP</a:t>
            </a:r>
          </a:p>
        </p:txBody>
      </p:sp>
      <p:pic>
        <p:nvPicPr>
          <p:cNvPr id="8" name="Picture 7" descr="kramer wealth managers logo_300dpi.jpg">
            <a:extLst>
              <a:ext uri="{FF2B5EF4-FFF2-40B4-BE49-F238E27FC236}">
                <a16:creationId xmlns:a16="http://schemas.microsoft.com/office/drawing/2014/main" id="{C572BBB8-D16E-941C-D78E-715B8B501901}"/>
              </a:ext>
            </a:extLst>
          </p:cNvPr>
          <p:cNvPicPr>
            <a:picLocks noChangeAspect="1"/>
          </p:cNvPicPr>
          <p:nvPr/>
        </p:nvPicPr>
        <p:blipFill>
          <a:blip r:embed="rId3" cstate="print"/>
          <a:stretch>
            <a:fillRect/>
          </a:stretch>
        </p:blipFill>
        <p:spPr>
          <a:xfrm>
            <a:off x="1905000" y="161171"/>
            <a:ext cx="2057401" cy="922402"/>
          </a:xfrm>
          <a:prstGeom prst="rect">
            <a:avLst/>
          </a:prstGeom>
        </p:spPr>
      </p:pic>
      <p:pic>
        <p:nvPicPr>
          <p:cNvPr id="10" name="Picture 2" descr="Deaf In Government Homepage">
            <a:extLst>
              <a:ext uri="{FF2B5EF4-FFF2-40B4-BE49-F238E27FC236}">
                <a16:creationId xmlns:a16="http://schemas.microsoft.com/office/drawing/2014/main" id="{320CC627-123A-36FD-12AA-64F386200D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1" y="101289"/>
            <a:ext cx="1904999" cy="9943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8229600" cy="1083647"/>
          </a:xfrm>
        </p:spPr>
        <p:txBody>
          <a:bodyPr>
            <a:noAutofit/>
          </a:bodyPr>
          <a:lstStyle/>
          <a:p>
            <a:pPr algn="ctr"/>
            <a:br>
              <a:rPr lang="en-US" sz="3600" cap="none" spc="-150" dirty="0">
                <a:solidFill>
                  <a:schemeClr val="accent6">
                    <a:lumMod val="75000"/>
                  </a:schemeClr>
                </a:solidFill>
                <a:latin typeface="Helvetica Neue" panose="02000503000000020004" pitchFamily="2" charset="0"/>
              </a:rPr>
            </a:br>
            <a:r>
              <a:rPr lang="en-US" sz="3600" cap="none" spc="-150" dirty="0">
                <a:solidFill>
                  <a:schemeClr val="accent6">
                    <a:lumMod val="75000"/>
                  </a:schemeClr>
                </a:solidFill>
                <a:latin typeface="Helvetica Neue" panose="02000503000000020004" pitchFamily="2" charset="0"/>
                <a:sym typeface="Poppins Medium"/>
              </a:rPr>
              <a:t>Federal Employee Group Life Insurance (FEGLI)</a:t>
            </a:r>
            <a:br>
              <a:rPr lang="en-US" sz="3600" dirty="0">
                <a:latin typeface="Helvetica Neue" panose="02000503000000020004"/>
                <a:ea typeface="Poppins Medium"/>
                <a:cs typeface="Poppins Medium"/>
                <a:sym typeface="Poppins Medium"/>
              </a:rPr>
            </a:br>
            <a:endParaRPr lang="en-US" sz="3600" cap="none" spc="-150" dirty="0">
              <a:solidFill>
                <a:schemeClr val="accent6">
                  <a:lumMod val="75000"/>
                </a:schemeClr>
              </a:solidFill>
              <a:latin typeface="Helvetica Neue" panose="02000503000000020004" pitchFamily="2" charset="0"/>
            </a:endParaRPr>
          </a:p>
        </p:txBody>
      </p:sp>
      <p:sp>
        <p:nvSpPr>
          <p:cNvPr id="5" name="Title 1">
            <a:extLst>
              <a:ext uri="{FF2B5EF4-FFF2-40B4-BE49-F238E27FC236}">
                <a16:creationId xmlns:a16="http://schemas.microsoft.com/office/drawing/2014/main" id="{55CA9D1A-6CF3-5409-C8CE-D56424595CE0}"/>
              </a:ext>
            </a:extLst>
          </p:cNvPr>
          <p:cNvSpPr txBox="1">
            <a:spLocks/>
          </p:cNvSpPr>
          <p:nvPr/>
        </p:nvSpPr>
        <p:spPr>
          <a:xfrm>
            <a:off x="1524000" y="5867400"/>
            <a:ext cx="8229600" cy="838200"/>
          </a:xfrm>
          <a:prstGeom prst="rect">
            <a:avLst/>
          </a:prstGeom>
        </p:spPr>
        <p:txBody>
          <a:bodyPr vert="horz" anchor="b">
            <a:normAutofit fontScale="75000" lnSpcReduction="2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ctr"/>
            <a:r>
              <a:rPr lang="en-US" sz="3200" cap="none" spc="-150" dirty="0">
                <a:solidFill>
                  <a:schemeClr val="tx1"/>
                </a:solidFill>
                <a:latin typeface="Helvetica Neue" panose="02000503000000020004" pitchFamily="2" charset="0"/>
              </a:rPr>
              <a:t>Stephanie Summers, </a:t>
            </a:r>
            <a:r>
              <a:rPr lang="en-US" sz="3200" cap="none" spc="-150" dirty="0" err="1">
                <a:solidFill>
                  <a:schemeClr val="tx1"/>
                </a:solidFill>
                <a:latin typeface="Helvetica Neue" panose="02000503000000020004" pitchFamily="2" charset="0"/>
              </a:rPr>
              <a:t>ChFEBC</a:t>
            </a:r>
            <a:r>
              <a:rPr lang="en-US" sz="3200" cap="none" spc="-150" dirty="0">
                <a:solidFill>
                  <a:schemeClr val="tx1"/>
                </a:solidFill>
                <a:latin typeface="Helvetica Neue" panose="02000503000000020004" pitchFamily="2" charset="0"/>
              </a:rPr>
              <a:t> ℠, RFC, MBA</a:t>
            </a:r>
          </a:p>
          <a:p>
            <a:pPr algn="ctr"/>
            <a:endParaRPr lang="en-US" sz="1200" cap="none" spc="-150" dirty="0">
              <a:solidFill>
                <a:schemeClr val="tx1"/>
              </a:solidFill>
              <a:latin typeface="Helvetica Neue" panose="02000503000000020004" pitchFamily="2" charset="0"/>
            </a:endParaRPr>
          </a:p>
          <a:p>
            <a:pPr algn="ctr"/>
            <a:r>
              <a:rPr lang="en-US" sz="3200" cap="none" spc="-150" dirty="0">
                <a:solidFill>
                  <a:schemeClr val="tx1"/>
                </a:solidFill>
                <a:latin typeface="Helvetica Neue" panose="02000503000000020004" pitchFamily="2" charset="0"/>
              </a:rPr>
              <a:t>Jeremiah Thompson, CFP®, MSPFP</a:t>
            </a:r>
          </a:p>
        </p:txBody>
      </p:sp>
      <p:pic>
        <p:nvPicPr>
          <p:cNvPr id="8" name="Picture 7" descr="kramer wealth managers logo_300dpi.jpg">
            <a:extLst>
              <a:ext uri="{FF2B5EF4-FFF2-40B4-BE49-F238E27FC236}">
                <a16:creationId xmlns:a16="http://schemas.microsoft.com/office/drawing/2014/main" id="{C572BBB8-D16E-941C-D78E-715B8B501901}"/>
              </a:ext>
            </a:extLst>
          </p:cNvPr>
          <p:cNvPicPr>
            <a:picLocks noChangeAspect="1"/>
          </p:cNvPicPr>
          <p:nvPr/>
        </p:nvPicPr>
        <p:blipFill>
          <a:blip r:embed="rId3" cstate="print"/>
          <a:stretch>
            <a:fillRect/>
          </a:stretch>
        </p:blipFill>
        <p:spPr>
          <a:xfrm>
            <a:off x="1905000" y="161171"/>
            <a:ext cx="2057401" cy="922402"/>
          </a:xfrm>
          <a:prstGeom prst="rect">
            <a:avLst/>
          </a:prstGeom>
        </p:spPr>
      </p:pic>
      <p:pic>
        <p:nvPicPr>
          <p:cNvPr id="10" name="Picture 2" descr="Deaf In Government Homepage">
            <a:extLst>
              <a:ext uri="{FF2B5EF4-FFF2-40B4-BE49-F238E27FC236}">
                <a16:creationId xmlns:a16="http://schemas.microsoft.com/office/drawing/2014/main" id="{320CC627-123A-36FD-12AA-64F386200D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1" y="101289"/>
            <a:ext cx="1904999" cy="99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607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FEGLI: Types of Coverage</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1143000" y="1909591"/>
            <a:ext cx="4139588" cy="20574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eaLnBrk="1" fontAlgn="auto" hangingPunct="1">
              <a:spcAft>
                <a:spcPts val="0"/>
              </a:spcAft>
              <a:buNone/>
              <a:defRPr/>
            </a:pPr>
            <a:r>
              <a:rPr lang="en-US" sz="3200" u="sng" dirty="0">
                <a:latin typeface="Helvetica Neue"/>
              </a:rPr>
              <a:t>Automatic</a:t>
            </a:r>
          </a:p>
          <a:p>
            <a:pPr>
              <a:defRPr/>
            </a:pPr>
            <a:r>
              <a:rPr lang="en-US" sz="2900" dirty="0">
                <a:latin typeface="Helvetica Neue"/>
              </a:rPr>
              <a:t>Basic</a:t>
            </a:r>
          </a:p>
        </p:txBody>
      </p:sp>
      <p:sp>
        <p:nvSpPr>
          <p:cNvPr id="4" name="Google Shape;322;p44">
            <a:extLst>
              <a:ext uri="{FF2B5EF4-FFF2-40B4-BE49-F238E27FC236}">
                <a16:creationId xmlns:a16="http://schemas.microsoft.com/office/drawing/2014/main" id="{ACF269B4-2CFB-DEF4-A9CD-4ABC3203E262}"/>
              </a:ext>
            </a:extLst>
          </p:cNvPr>
          <p:cNvSpPr txBox="1">
            <a:spLocks/>
          </p:cNvSpPr>
          <p:nvPr/>
        </p:nvSpPr>
        <p:spPr>
          <a:xfrm>
            <a:off x="4419600" y="1891229"/>
            <a:ext cx="4800600" cy="34290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eaLnBrk="1" fontAlgn="auto" hangingPunct="1">
              <a:spcAft>
                <a:spcPts val="0"/>
              </a:spcAft>
              <a:buNone/>
              <a:defRPr/>
            </a:pPr>
            <a:r>
              <a:rPr lang="en-US" sz="3200" u="sng" dirty="0">
                <a:latin typeface="Helvetica Neue"/>
              </a:rPr>
              <a:t>Optional</a:t>
            </a:r>
            <a:r>
              <a:rPr lang="en-US" sz="3200" dirty="0">
                <a:latin typeface="Helvetica Neue"/>
              </a:rPr>
              <a:t> </a:t>
            </a:r>
            <a:r>
              <a:rPr lang="en-US" sz="2000" dirty="0">
                <a:latin typeface="Helvetica Neue"/>
              </a:rPr>
              <a:t>(requires enrollment)</a:t>
            </a:r>
          </a:p>
          <a:p>
            <a:pPr eaLnBrk="1" fontAlgn="auto" hangingPunct="1">
              <a:spcAft>
                <a:spcPts val="0"/>
              </a:spcAft>
              <a:defRPr/>
            </a:pPr>
            <a:r>
              <a:rPr lang="en-US" sz="3200" dirty="0">
                <a:latin typeface="Helvetica Neue"/>
              </a:rPr>
              <a:t>Option A Standard		</a:t>
            </a:r>
          </a:p>
          <a:p>
            <a:pPr eaLnBrk="1" fontAlgn="auto" hangingPunct="1">
              <a:spcAft>
                <a:spcPts val="0"/>
              </a:spcAft>
              <a:defRPr/>
            </a:pPr>
            <a:r>
              <a:rPr lang="en-US" sz="3200" dirty="0">
                <a:latin typeface="Helvetica Neue"/>
              </a:rPr>
              <a:t>Option B Additional</a:t>
            </a:r>
          </a:p>
          <a:p>
            <a:pPr eaLnBrk="1" fontAlgn="auto" hangingPunct="1">
              <a:spcAft>
                <a:spcPts val="0"/>
              </a:spcAft>
              <a:defRPr/>
            </a:pPr>
            <a:r>
              <a:rPr lang="en-US" sz="3200" dirty="0">
                <a:latin typeface="Helvetica Neue"/>
              </a:rPr>
              <a:t>Option C Family </a:t>
            </a:r>
          </a:p>
        </p:txBody>
      </p:sp>
    </p:spTree>
    <p:extLst>
      <p:ext uri="{BB962C8B-B14F-4D97-AF65-F5344CB8AC3E}">
        <p14:creationId xmlns:p14="http://schemas.microsoft.com/office/powerpoint/2010/main" val="2582576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FEGLI: Basic</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47700" y="1524000"/>
            <a:ext cx="82677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defRPr/>
            </a:pPr>
            <a:r>
              <a:rPr lang="en-US" sz="2400" dirty="0">
                <a:latin typeface="Helvetica Neue" panose="02000503000000020004"/>
              </a:rPr>
              <a:t>Automatic enrollment upon hire</a:t>
            </a:r>
          </a:p>
          <a:p>
            <a:pPr eaLnBrk="1" fontAlgn="auto" hangingPunct="1">
              <a:spcAft>
                <a:spcPts val="0"/>
              </a:spcAft>
              <a:defRPr/>
            </a:pPr>
            <a:endParaRPr lang="en-US" sz="2400" dirty="0">
              <a:latin typeface="Helvetica Neue" panose="02000503000000020004"/>
            </a:endParaRPr>
          </a:p>
          <a:p>
            <a:pPr eaLnBrk="1" fontAlgn="auto" hangingPunct="1">
              <a:spcAft>
                <a:spcPts val="0"/>
              </a:spcAft>
              <a:defRPr/>
            </a:pPr>
            <a:r>
              <a:rPr lang="en-US" sz="2400" dirty="0">
                <a:latin typeface="Helvetica Neue" panose="02000503000000020004"/>
              </a:rPr>
              <a:t>Amount: annual basic pay, round up to nearest thousand, add $2,000</a:t>
            </a:r>
          </a:p>
          <a:p>
            <a:pPr marL="0" indent="0" eaLnBrk="1" fontAlgn="auto" hangingPunct="1">
              <a:spcAft>
                <a:spcPts val="0"/>
              </a:spcAft>
              <a:buNone/>
              <a:defRPr/>
            </a:pPr>
            <a:r>
              <a:rPr lang="en-US" sz="2400" dirty="0">
                <a:latin typeface="Helvetica Neue" panose="02000503000000020004"/>
              </a:rPr>
              <a:t>		Example: $47,500 annual basic pay </a:t>
            </a:r>
          </a:p>
          <a:p>
            <a:pPr marL="0" indent="0" eaLnBrk="1" fontAlgn="auto" hangingPunct="1">
              <a:spcAft>
                <a:spcPts val="0"/>
              </a:spcAft>
              <a:buNone/>
              <a:defRPr/>
            </a:pPr>
            <a:r>
              <a:rPr lang="en-US" sz="2400" dirty="0">
                <a:latin typeface="Helvetica Neue" panose="02000503000000020004"/>
              </a:rPr>
              <a:t>		     $48,000+$2000= $50,000</a:t>
            </a:r>
          </a:p>
          <a:p>
            <a:pPr marL="0" indent="0" eaLnBrk="1" fontAlgn="auto" hangingPunct="1">
              <a:spcAft>
                <a:spcPts val="0"/>
              </a:spcAft>
              <a:buNone/>
              <a:defRPr/>
            </a:pPr>
            <a:endParaRPr lang="en-US" sz="2400" dirty="0">
              <a:latin typeface="Helvetica Neue" panose="02000503000000020004"/>
            </a:endParaRPr>
          </a:p>
          <a:p>
            <a:pPr>
              <a:defRPr/>
            </a:pPr>
            <a:r>
              <a:rPr lang="en-US" sz="2400" dirty="0">
                <a:latin typeface="Helvetica Neue" panose="02000503000000020004"/>
              </a:rPr>
              <a:t>No cost to U.S. Postal Service employees; low cost for all other Feds</a:t>
            </a:r>
            <a:endParaRPr lang="en-US" sz="2100" dirty="0">
              <a:latin typeface="Helvetica Neue" panose="02000503000000020004"/>
            </a:endParaRPr>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4241560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FEGLI Options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7">
            <a:extLst>
              <a:ext uri="{FF2B5EF4-FFF2-40B4-BE49-F238E27FC236}">
                <a16:creationId xmlns:a16="http://schemas.microsoft.com/office/drawing/2014/main" id="{61ABC7F2-DACF-2FD9-B94F-3E1C04AAC9F8}"/>
              </a:ext>
            </a:extLst>
          </p:cNvPr>
          <p:cNvGraphicFramePr>
            <a:graphicFrameLocks noGrp="1"/>
          </p:cNvGraphicFramePr>
          <p:nvPr>
            <p:extLst>
              <p:ext uri="{D42A27DB-BD31-4B8C-83A1-F6EECF244321}">
                <p14:modId xmlns:p14="http://schemas.microsoft.com/office/powerpoint/2010/main" val="103759795"/>
              </p:ext>
            </p:extLst>
          </p:nvPr>
        </p:nvGraphicFramePr>
        <p:xfrm>
          <a:off x="914400" y="1658963"/>
          <a:ext cx="6949948" cy="3479800"/>
        </p:xfrm>
        <a:graphic>
          <a:graphicData uri="http://schemas.openxmlformats.org/drawingml/2006/table">
            <a:tbl>
              <a:tblPr firstRow="1" bandRow="1">
                <a:tableStyleId>{5C22544A-7EE6-4342-B048-85BDC9FD1C3A}</a:tableStyleId>
              </a:tblPr>
              <a:tblGrid>
                <a:gridCol w="2059305">
                  <a:extLst>
                    <a:ext uri="{9D8B030D-6E8A-4147-A177-3AD203B41FA5}">
                      <a16:colId xmlns:a16="http://schemas.microsoft.com/office/drawing/2014/main" val="1197999111"/>
                    </a:ext>
                  </a:extLst>
                </a:gridCol>
                <a:gridCol w="2757043">
                  <a:extLst>
                    <a:ext uri="{9D8B030D-6E8A-4147-A177-3AD203B41FA5}">
                      <a16:colId xmlns:a16="http://schemas.microsoft.com/office/drawing/2014/main" val="3951224883"/>
                    </a:ext>
                  </a:extLst>
                </a:gridCol>
                <a:gridCol w="2133600">
                  <a:extLst>
                    <a:ext uri="{9D8B030D-6E8A-4147-A177-3AD203B41FA5}">
                      <a16:colId xmlns:a16="http://schemas.microsoft.com/office/drawing/2014/main" val="538368384"/>
                    </a:ext>
                  </a:extLst>
                </a:gridCol>
              </a:tblGrid>
              <a:tr h="370840">
                <a:tc>
                  <a:txBody>
                    <a:bodyPr/>
                    <a:lstStyle/>
                    <a:p>
                      <a:endParaRPr lang="en-US" dirty="0"/>
                    </a:p>
                  </a:txBody>
                  <a:tcPr/>
                </a:tc>
                <a:tc>
                  <a:txBody>
                    <a:bodyPr/>
                    <a:lstStyle/>
                    <a:p>
                      <a:pPr algn="ctr"/>
                      <a:r>
                        <a:rPr lang="en-US" dirty="0"/>
                        <a:t>Additional Death Benefit</a:t>
                      </a:r>
                    </a:p>
                  </a:txBody>
                  <a:tcPr/>
                </a:tc>
                <a:tc>
                  <a:txBody>
                    <a:bodyPr/>
                    <a:lstStyle/>
                    <a:p>
                      <a:pPr algn="ctr"/>
                      <a:r>
                        <a:rPr lang="en-US" dirty="0"/>
                        <a:t>Bi-weekly Cost</a:t>
                      </a:r>
                    </a:p>
                    <a:p>
                      <a:pPr algn="ctr"/>
                      <a:r>
                        <a:rPr lang="en-US" dirty="0"/>
                        <a:t>(per $1,000)</a:t>
                      </a:r>
                    </a:p>
                  </a:txBody>
                  <a:tcPr/>
                </a:tc>
                <a:extLst>
                  <a:ext uri="{0D108BD9-81ED-4DB2-BD59-A6C34878D82A}">
                    <a16:rowId xmlns:a16="http://schemas.microsoft.com/office/drawing/2014/main" val="3412318422"/>
                  </a:ext>
                </a:extLst>
              </a:tr>
              <a:tr h="370840">
                <a:tc>
                  <a:txBody>
                    <a:bodyPr/>
                    <a:lstStyle/>
                    <a:p>
                      <a:r>
                        <a:rPr lang="en-US" dirty="0"/>
                        <a:t>Basic</a:t>
                      </a:r>
                    </a:p>
                  </a:txBody>
                  <a:tcPr/>
                </a:tc>
                <a:tc>
                  <a:txBody>
                    <a:bodyPr/>
                    <a:lstStyle/>
                    <a:p>
                      <a:r>
                        <a:rPr lang="en-US" dirty="0"/>
                        <a:t>1x salary plus $2,000</a:t>
                      </a:r>
                    </a:p>
                  </a:txBody>
                  <a:tcPr/>
                </a:tc>
                <a:tc>
                  <a:txBody>
                    <a:bodyPr/>
                    <a:lstStyle/>
                    <a:p>
                      <a:r>
                        <a:rPr lang="en-US" dirty="0"/>
                        <a:t>$0.16</a:t>
                      </a:r>
                    </a:p>
                  </a:txBody>
                  <a:tcPr/>
                </a:tc>
                <a:extLst>
                  <a:ext uri="{0D108BD9-81ED-4DB2-BD59-A6C34878D82A}">
                    <a16:rowId xmlns:a16="http://schemas.microsoft.com/office/drawing/2014/main" val="2387924774"/>
                  </a:ext>
                </a:extLst>
              </a:tr>
              <a:tr h="370840">
                <a:tc>
                  <a:txBody>
                    <a:bodyPr/>
                    <a:lstStyle/>
                    <a:p>
                      <a:r>
                        <a:rPr lang="en-US" dirty="0"/>
                        <a:t>Option A Standard</a:t>
                      </a:r>
                    </a:p>
                  </a:txBody>
                  <a:tcPr/>
                </a:tc>
                <a:tc>
                  <a:txBody>
                    <a:bodyPr/>
                    <a:lstStyle/>
                    <a:p>
                      <a:r>
                        <a:rPr lang="en-US" dirty="0"/>
                        <a:t>$10,000</a:t>
                      </a:r>
                    </a:p>
                  </a:txBody>
                  <a:tcPr/>
                </a:tc>
                <a:tc>
                  <a:txBody>
                    <a:bodyPr/>
                    <a:lstStyle/>
                    <a:p>
                      <a:r>
                        <a:rPr lang="en-US" dirty="0"/>
                        <a:t>$0.20 - $6 (depending on age)</a:t>
                      </a:r>
                    </a:p>
                  </a:txBody>
                  <a:tcPr/>
                </a:tc>
                <a:extLst>
                  <a:ext uri="{0D108BD9-81ED-4DB2-BD59-A6C34878D82A}">
                    <a16:rowId xmlns:a16="http://schemas.microsoft.com/office/drawing/2014/main" val="515122657"/>
                  </a:ext>
                </a:extLst>
              </a:tr>
              <a:tr h="370840">
                <a:tc>
                  <a:txBody>
                    <a:bodyPr/>
                    <a:lstStyle/>
                    <a:p>
                      <a:r>
                        <a:rPr lang="en-US" dirty="0"/>
                        <a:t>Option B Additional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Helvetica Neue"/>
                        </a:rPr>
                        <a:t>1x – 5x salary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$0.02 - $2.88 (depending on age)</a:t>
                      </a:r>
                    </a:p>
                    <a:p>
                      <a:endParaRPr lang="en-US" dirty="0"/>
                    </a:p>
                  </a:txBody>
                  <a:tcPr/>
                </a:tc>
                <a:extLst>
                  <a:ext uri="{0D108BD9-81ED-4DB2-BD59-A6C34878D82A}">
                    <a16:rowId xmlns:a16="http://schemas.microsoft.com/office/drawing/2014/main" val="725996760"/>
                  </a:ext>
                </a:extLst>
              </a:tr>
              <a:tr h="370840">
                <a:tc>
                  <a:txBody>
                    <a:bodyPr/>
                    <a:lstStyle/>
                    <a:p>
                      <a:r>
                        <a:rPr lang="en-US" dirty="0"/>
                        <a:t>Option C Family</a:t>
                      </a:r>
                    </a:p>
                  </a:txBody>
                  <a:tcPr/>
                </a:tc>
                <a:tc>
                  <a:txBody>
                    <a:bodyPr/>
                    <a:lstStyle/>
                    <a:p>
                      <a:r>
                        <a:rPr lang="en-US" dirty="0"/>
                        <a:t>$5,000 spouse</a:t>
                      </a:r>
                    </a:p>
                    <a:p>
                      <a:r>
                        <a:rPr lang="en-US" dirty="0"/>
                        <a:t>$2,500 each eligible child*</a:t>
                      </a:r>
                    </a:p>
                    <a:p>
                      <a:r>
                        <a:rPr lang="en-US" dirty="0"/>
                        <a:t>Can elect 1x – 5x multiples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$0.20 - $7.80 (depending on age)</a:t>
                      </a:r>
                    </a:p>
                    <a:p>
                      <a:endParaRPr lang="en-US" dirty="0"/>
                    </a:p>
                  </a:txBody>
                  <a:tcPr/>
                </a:tc>
                <a:extLst>
                  <a:ext uri="{0D108BD9-81ED-4DB2-BD59-A6C34878D82A}">
                    <a16:rowId xmlns:a16="http://schemas.microsoft.com/office/drawing/2014/main" val="1485069586"/>
                  </a:ext>
                </a:extLst>
              </a:tr>
            </a:tbl>
          </a:graphicData>
        </a:graphic>
      </p:graphicFrame>
      <p:sp>
        <p:nvSpPr>
          <p:cNvPr id="8" name="TextBox 7">
            <a:extLst>
              <a:ext uri="{FF2B5EF4-FFF2-40B4-BE49-F238E27FC236}">
                <a16:creationId xmlns:a16="http://schemas.microsoft.com/office/drawing/2014/main" id="{53C0986A-5525-54FA-0380-9F44EA3EEF78}"/>
              </a:ext>
            </a:extLst>
          </p:cNvPr>
          <p:cNvSpPr txBox="1"/>
          <p:nvPr/>
        </p:nvSpPr>
        <p:spPr>
          <a:xfrm>
            <a:off x="914400" y="5138763"/>
            <a:ext cx="1981200" cy="307777"/>
          </a:xfrm>
          <a:prstGeom prst="rect">
            <a:avLst/>
          </a:prstGeom>
          <a:noFill/>
        </p:spPr>
        <p:txBody>
          <a:bodyPr wrap="square" rtlCol="0">
            <a:spAutoFit/>
          </a:bodyPr>
          <a:lstStyle/>
          <a:p>
            <a:r>
              <a:rPr lang="en-US" sz="1400" dirty="0"/>
              <a:t>* Up to age 22</a:t>
            </a:r>
          </a:p>
        </p:txBody>
      </p:sp>
      <p:sp>
        <p:nvSpPr>
          <p:cNvPr id="9" name="TextBox 8">
            <a:extLst>
              <a:ext uri="{FF2B5EF4-FFF2-40B4-BE49-F238E27FC236}">
                <a16:creationId xmlns:a16="http://schemas.microsoft.com/office/drawing/2014/main" id="{FC36A94B-E7CE-5B11-4DF3-86500606876E}"/>
              </a:ext>
            </a:extLst>
          </p:cNvPr>
          <p:cNvSpPr txBox="1"/>
          <p:nvPr/>
        </p:nvSpPr>
        <p:spPr>
          <a:xfrm>
            <a:off x="1744726" y="5175639"/>
            <a:ext cx="5654548" cy="861774"/>
          </a:xfrm>
          <a:prstGeom prst="rect">
            <a:avLst/>
          </a:prstGeom>
          <a:noFill/>
        </p:spPr>
        <p:txBody>
          <a:bodyPr wrap="square" rtlCol="0">
            <a:spAutoFit/>
          </a:bodyPr>
          <a:lstStyle/>
          <a:p>
            <a:pPr algn="ctr"/>
            <a:r>
              <a:rPr lang="en-US" dirty="0">
                <a:solidFill>
                  <a:schemeClr val="accent2"/>
                </a:solidFill>
              </a:rPr>
              <a:t>You can use FEGLI online calculator </a:t>
            </a:r>
          </a:p>
          <a:p>
            <a:pPr algn="ctr"/>
            <a:r>
              <a:rPr lang="en-US" dirty="0">
                <a:solidFill>
                  <a:schemeClr val="accent2"/>
                </a:solidFill>
              </a:rPr>
              <a:t>to determine your specific costs </a:t>
            </a:r>
          </a:p>
          <a:p>
            <a:pPr algn="ctr"/>
            <a:r>
              <a:rPr lang="en-US" sz="1400" dirty="0">
                <a:solidFill>
                  <a:schemeClr val="accent2"/>
                </a:solidFill>
              </a:rPr>
              <a:t>https://www.opm.gov/retirement-center/calculators/fegli-calculator/</a:t>
            </a:r>
          </a:p>
        </p:txBody>
      </p:sp>
    </p:spTree>
    <p:extLst>
      <p:ext uri="{BB962C8B-B14F-4D97-AF65-F5344CB8AC3E}">
        <p14:creationId xmlns:p14="http://schemas.microsoft.com/office/powerpoint/2010/main" val="4013270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FEGLI: Added Benefits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85800" y="1447800"/>
            <a:ext cx="82677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hangingPunct="1"/>
            <a:r>
              <a:rPr lang="en-US" sz="2400" dirty="0">
                <a:latin typeface="Helvetica Neue"/>
              </a:rPr>
              <a:t>Extra Benefit under age 45 </a:t>
            </a:r>
          </a:p>
          <a:p>
            <a:pPr lvl="1"/>
            <a:r>
              <a:rPr lang="en-US" sz="2100" dirty="0">
                <a:latin typeface="Helvetica Neue"/>
              </a:rPr>
              <a:t>Double Basic benefit amount for age 35 and under </a:t>
            </a:r>
          </a:p>
          <a:p>
            <a:pPr lvl="1"/>
            <a:r>
              <a:rPr lang="en-US" sz="2100" dirty="0">
                <a:latin typeface="Helvetica Neue"/>
              </a:rPr>
              <a:t>From age 35-45, the extra benefit reduced one tenth each year until age 45</a:t>
            </a:r>
          </a:p>
          <a:p>
            <a:pPr marL="365760" lvl="1" indent="0">
              <a:buNone/>
            </a:pPr>
            <a:endParaRPr lang="en-US" sz="400" dirty="0">
              <a:latin typeface="Helvetica Neue"/>
            </a:endParaRPr>
          </a:p>
          <a:p>
            <a:pPr eaLnBrk="1" hangingPunct="1"/>
            <a:r>
              <a:rPr lang="en-US" sz="2400" dirty="0">
                <a:latin typeface="Helvetica Neue"/>
              </a:rPr>
              <a:t>Accidental Death and Dismemberment</a:t>
            </a:r>
          </a:p>
          <a:p>
            <a:pPr lvl="1"/>
            <a:r>
              <a:rPr lang="en-US" sz="2100" dirty="0">
                <a:latin typeface="Helvetica Neue"/>
              </a:rPr>
              <a:t>Accidental death - double the amount of basic insurance and Option A (if enrolled)</a:t>
            </a:r>
          </a:p>
          <a:p>
            <a:pPr lvl="1"/>
            <a:r>
              <a:rPr lang="en-US" sz="2100" dirty="0">
                <a:latin typeface="Helvetica Neue"/>
              </a:rPr>
              <a:t>Dismemberment (loss of hand, foot, eye) – half amount of basic insurance and Option A (if enrolled) </a:t>
            </a:r>
          </a:p>
          <a:p>
            <a:pPr lvl="2"/>
            <a:r>
              <a:rPr lang="en-US" sz="1800" dirty="0">
                <a:latin typeface="Helvetica Neue"/>
              </a:rPr>
              <a:t>If more than one dismemberment, benefit equals 1x basic and A</a:t>
            </a:r>
          </a:p>
        </p:txBody>
      </p:sp>
    </p:spTree>
    <p:extLst>
      <p:ext uri="{BB962C8B-B14F-4D97-AF65-F5344CB8AC3E}">
        <p14:creationId xmlns:p14="http://schemas.microsoft.com/office/powerpoint/2010/main" val="340211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To Continue Life Insurance in Retirement</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47700" y="1524000"/>
            <a:ext cx="8191500" cy="441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hangingPunct="1"/>
            <a:r>
              <a:rPr lang="en-US" sz="2400" dirty="0">
                <a:latin typeface="Helvetica Neue" panose="02000503000000020004"/>
              </a:rPr>
              <a:t>Must retire on immediate annuity</a:t>
            </a:r>
          </a:p>
          <a:p>
            <a:pPr eaLnBrk="1" hangingPunct="1"/>
            <a:r>
              <a:rPr lang="en-US" sz="2400" dirty="0">
                <a:latin typeface="Helvetica Neue" panose="02000503000000020004"/>
              </a:rPr>
              <a:t>Must be insured in FEGLI on date of retirement</a:t>
            </a:r>
          </a:p>
          <a:p>
            <a:pPr eaLnBrk="1" hangingPunct="1"/>
            <a:r>
              <a:rPr lang="en-US" sz="2400" dirty="0">
                <a:latin typeface="Helvetica Neue" panose="02000503000000020004"/>
              </a:rPr>
              <a:t>Must have had FEGLI coverage for the 5 years immediately preceding retirement or since first opportunity to enroll.</a:t>
            </a:r>
          </a:p>
          <a:p>
            <a:pPr eaLnBrk="1" hangingPunct="1"/>
            <a:r>
              <a:rPr lang="en-US" sz="2400" dirty="0">
                <a:latin typeface="Helvetica Neue" panose="02000503000000020004"/>
              </a:rPr>
              <a:t>Deferred Annuity: Not eligible</a:t>
            </a:r>
          </a:p>
          <a:p>
            <a:pPr eaLnBrk="1" hangingPunct="1"/>
            <a:r>
              <a:rPr lang="en-US" sz="2400" dirty="0">
                <a:latin typeface="Helvetica Neue" panose="02000503000000020004"/>
              </a:rPr>
              <a:t>Postponed Annuity</a:t>
            </a:r>
          </a:p>
          <a:p>
            <a:pPr lvl="1"/>
            <a:r>
              <a:rPr lang="en-US" sz="2100" dirty="0">
                <a:latin typeface="Helvetica Neue" panose="02000503000000020004"/>
              </a:rPr>
              <a:t>Will lose coverage during the postponed years</a:t>
            </a:r>
          </a:p>
          <a:p>
            <a:pPr lvl="1"/>
            <a:r>
              <a:rPr lang="en-US" sz="2100" dirty="0">
                <a:latin typeface="Helvetica Neue" panose="02000503000000020004"/>
              </a:rPr>
              <a:t>Eligible to start again when annuity starts</a:t>
            </a:r>
          </a:p>
        </p:txBody>
      </p:sp>
    </p:spTree>
    <p:extLst>
      <p:ext uri="{BB962C8B-B14F-4D97-AF65-F5344CB8AC3E}">
        <p14:creationId xmlns:p14="http://schemas.microsoft.com/office/powerpoint/2010/main" val="4167911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Basic Options In Retirement</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9496C200-7E06-8E03-9FF5-44C5BF43022A}"/>
              </a:ext>
            </a:extLst>
          </p:cNvPr>
          <p:cNvGraphicFramePr>
            <a:graphicFrameLocks noGrp="1"/>
          </p:cNvGraphicFramePr>
          <p:nvPr>
            <p:extLst>
              <p:ext uri="{D42A27DB-BD31-4B8C-83A1-F6EECF244321}">
                <p14:modId xmlns:p14="http://schemas.microsoft.com/office/powerpoint/2010/main" val="657972945"/>
              </p:ext>
            </p:extLst>
          </p:nvPr>
        </p:nvGraphicFramePr>
        <p:xfrm>
          <a:off x="990600" y="1905000"/>
          <a:ext cx="6934201" cy="3129280"/>
        </p:xfrm>
        <a:graphic>
          <a:graphicData uri="http://schemas.openxmlformats.org/drawingml/2006/table">
            <a:tbl>
              <a:tblPr firstRow="1" bandRow="1">
                <a:tableStyleId>{5C22544A-7EE6-4342-B048-85BDC9FD1C3A}</a:tableStyleId>
              </a:tblPr>
              <a:tblGrid>
                <a:gridCol w="1721056">
                  <a:extLst>
                    <a:ext uri="{9D8B030D-6E8A-4147-A177-3AD203B41FA5}">
                      <a16:colId xmlns:a16="http://schemas.microsoft.com/office/drawing/2014/main" val="2970773838"/>
                    </a:ext>
                  </a:extLst>
                </a:gridCol>
                <a:gridCol w="2774744">
                  <a:extLst>
                    <a:ext uri="{9D8B030D-6E8A-4147-A177-3AD203B41FA5}">
                      <a16:colId xmlns:a16="http://schemas.microsoft.com/office/drawing/2014/main" val="3087116715"/>
                    </a:ext>
                  </a:extLst>
                </a:gridCol>
                <a:gridCol w="2438401">
                  <a:extLst>
                    <a:ext uri="{9D8B030D-6E8A-4147-A177-3AD203B41FA5}">
                      <a16:colId xmlns:a16="http://schemas.microsoft.com/office/drawing/2014/main" val="1959515361"/>
                    </a:ext>
                  </a:extLst>
                </a:gridCol>
              </a:tblGrid>
              <a:tr h="370840">
                <a:tc>
                  <a:txBody>
                    <a:bodyPr/>
                    <a:lstStyle/>
                    <a:p>
                      <a:endParaRPr lang="en-US" dirty="0"/>
                    </a:p>
                  </a:txBody>
                  <a:tcPr/>
                </a:tc>
                <a:tc>
                  <a:txBody>
                    <a:bodyPr/>
                    <a:lstStyle/>
                    <a:p>
                      <a:r>
                        <a:rPr lang="en-US" dirty="0"/>
                        <a:t>Before Age 65</a:t>
                      </a:r>
                    </a:p>
                  </a:txBody>
                  <a:tcPr/>
                </a:tc>
                <a:tc>
                  <a:txBody>
                    <a:bodyPr/>
                    <a:lstStyle/>
                    <a:p>
                      <a:r>
                        <a:rPr lang="en-US" dirty="0"/>
                        <a:t>Age 65 and Up</a:t>
                      </a:r>
                    </a:p>
                  </a:txBody>
                  <a:tcPr/>
                </a:tc>
                <a:extLst>
                  <a:ext uri="{0D108BD9-81ED-4DB2-BD59-A6C34878D82A}">
                    <a16:rowId xmlns:a16="http://schemas.microsoft.com/office/drawing/2014/main" val="3227390460"/>
                  </a:ext>
                </a:extLst>
              </a:tr>
              <a:tr h="0">
                <a:tc rowSpan="2">
                  <a:txBody>
                    <a:bodyPr/>
                    <a:lstStyle/>
                    <a:p>
                      <a:r>
                        <a:rPr lang="en-US" dirty="0"/>
                        <a:t>No Reduction *</a:t>
                      </a:r>
                    </a:p>
                  </a:txBody>
                  <a:tcPr/>
                </a:tc>
                <a:tc gridSpan="2">
                  <a:txBody>
                    <a:bodyPr/>
                    <a:lstStyle/>
                    <a:p>
                      <a:pPr algn="ctr"/>
                      <a:r>
                        <a:rPr lang="en-US" dirty="0"/>
                        <a:t>Full death benefit (same as while working)</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Full death benefit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as while working)</a:t>
                      </a:r>
                    </a:p>
                  </a:txBody>
                  <a:tcPr/>
                </a:tc>
                <a:extLst>
                  <a:ext uri="{0D108BD9-81ED-4DB2-BD59-A6C34878D82A}">
                    <a16:rowId xmlns:a16="http://schemas.microsoft.com/office/drawing/2014/main" val="3524559738"/>
                  </a:ext>
                </a:extLst>
              </a:tr>
              <a:tr h="370840">
                <a:tc vMerge="1">
                  <a:txBody>
                    <a:bodyPr/>
                    <a:lstStyle/>
                    <a:p>
                      <a:r>
                        <a:rPr lang="en-US" dirty="0"/>
                        <a:t>50% Reduction</a:t>
                      </a:r>
                    </a:p>
                  </a:txBody>
                  <a:tcPr/>
                </a:tc>
                <a:tc>
                  <a:txBody>
                    <a:bodyPr/>
                    <a:lstStyle/>
                    <a:p>
                      <a:r>
                        <a:rPr lang="en-US" dirty="0"/>
                        <a:t>Cost: $2.5967 per $1,000</a:t>
                      </a:r>
                    </a:p>
                  </a:txBody>
                  <a:tcPr/>
                </a:tc>
                <a:tc>
                  <a:txBody>
                    <a:bodyPr/>
                    <a:lstStyle/>
                    <a:p>
                      <a:r>
                        <a:rPr lang="en-US" dirty="0"/>
                        <a:t>Cost: $2.25 per $1,000</a:t>
                      </a:r>
                    </a:p>
                  </a:txBody>
                  <a:tcPr/>
                </a:tc>
                <a:extLst>
                  <a:ext uri="{0D108BD9-81ED-4DB2-BD59-A6C34878D82A}">
                    <a16:rowId xmlns:a16="http://schemas.microsoft.com/office/drawing/2014/main" val="1124456439"/>
                  </a:ext>
                </a:extLst>
              </a:tr>
              <a:tr h="370840">
                <a:tc rowSpan="2">
                  <a:txBody>
                    <a:bodyPr/>
                    <a:lstStyle/>
                    <a:p>
                      <a:r>
                        <a:rPr lang="en-US" dirty="0"/>
                        <a:t>50% Reduction</a:t>
                      </a:r>
                    </a:p>
                  </a:txBody>
                  <a:tcPr/>
                </a:tc>
                <a:tc gridSpan="2">
                  <a:txBody>
                    <a:bodyPr/>
                    <a:lstStyle/>
                    <a:p>
                      <a:pPr algn="ctr"/>
                      <a:r>
                        <a:rPr lang="en-US" dirty="0"/>
                        <a:t>Reduce by 2% per month for 25 months then</a:t>
                      </a:r>
                    </a:p>
                    <a:p>
                      <a:pPr algn="ctr"/>
                      <a:r>
                        <a:rPr lang="en-US" dirty="0"/>
                        <a:t>the death benefit equals 50% of original coverage</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50% death benefit</a:t>
                      </a:r>
                    </a:p>
                  </a:txBody>
                  <a:tcPr/>
                </a:tc>
                <a:extLst>
                  <a:ext uri="{0D108BD9-81ED-4DB2-BD59-A6C34878D82A}">
                    <a16:rowId xmlns:a16="http://schemas.microsoft.com/office/drawing/2014/main" val="1552354776"/>
                  </a:ext>
                </a:extLst>
              </a:tr>
              <a:tr h="370840">
                <a:tc vMerge="1">
                  <a:txBody>
                    <a:bodyPr/>
                    <a:lstStyle/>
                    <a:p>
                      <a:endParaRPr lang="en-US" dirty="0"/>
                    </a:p>
                  </a:txBody>
                  <a:tcPr/>
                </a:tc>
                <a:tc>
                  <a:txBody>
                    <a:bodyPr/>
                    <a:lstStyle/>
                    <a:p>
                      <a:r>
                        <a:rPr lang="en-US" dirty="0"/>
                        <a:t>Cost: $1.0967 per $1,000</a:t>
                      </a:r>
                    </a:p>
                  </a:txBody>
                  <a:tcPr/>
                </a:tc>
                <a:tc>
                  <a:txBody>
                    <a:bodyPr/>
                    <a:lstStyle/>
                    <a:p>
                      <a:r>
                        <a:rPr lang="en-US" dirty="0"/>
                        <a:t>Cost: $0.75 per $1,000</a:t>
                      </a:r>
                    </a:p>
                  </a:txBody>
                  <a:tcPr/>
                </a:tc>
                <a:extLst>
                  <a:ext uri="{0D108BD9-81ED-4DB2-BD59-A6C34878D82A}">
                    <a16:rowId xmlns:a16="http://schemas.microsoft.com/office/drawing/2014/main" val="2736998901"/>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75% Reduction</a:t>
                      </a:r>
                    </a:p>
                    <a:p>
                      <a:endParaRPr lang="en-US" dirty="0"/>
                    </a:p>
                  </a:txBody>
                  <a:tcPr/>
                </a:tc>
                <a:tc gridSpan="2">
                  <a:txBody>
                    <a:bodyPr/>
                    <a:lstStyle/>
                    <a:p>
                      <a:pPr algn="ctr"/>
                      <a:r>
                        <a:rPr lang="en-US" dirty="0"/>
                        <a:t>Reduce by 2% per month for 37 months then</a:t>
                      </a:r>
                    </a:p>
                    <a:p>
                      <a:pPr algn="ctr"/>
                      <a:r>
                        <a:rPr lang="en-US" dirty="0"/>
                        <a:t>the death benefit equals 25% of original coverage</a:t>
                      </a:r>
                    </a:p>
                  </a:txBody>
                  <a:tcPr/>
                </a:tc>
                <a:tc hMerge="1">
                  <a:txBody>
                    <a:bodyPr/>
                    <a:lstStyle/>
                    <a:p>
                      <a:endParaRPr lang="en-US" dirty="0"/>
                    </a:p>
                  </a:txBody>
                  <a:tcPr/>
                </a:tc>
                <a:extLst>
                  <a:ext uri="{0D108BD9-81ED-4DB2-BD59-A6C34878D82A}">
                    <a16:rowId xmlns:a16="http://schemas.microsoft.com/office/drawing/2014/main" val="2204931141"/>
                  </a:ext>
                </a:extLst>
              </a:tr>
              <a:tr h="370840">
                <a:tc vMerge="1">
                  <a:txBody>
                    <a:bodyPr/>
                    <a:lstStyle/>
                    <a:p>
                      <a:endParaRPr lang="en-US" dirty="0"/>
                    </a:p>
                  </a:txBody>
                  <a:tcPr/>
                </a:tc>
                <a:tc>
                  <a:txBody>
                    <a:bodyPr/>
                    <a:lstStyle/>
                    <a:p>
                      <a:r>
                        <a:rPr lang="en-US" dirty="0"/>
                        <a:t>Cost: $0.3467 per $1,000</a:t>
                      </a:r>
                    </a:p>
                  </a:txBody>
                  <a:tcPr/>
                </a:tc>
                <a:tc>
                  <a:txBody>
                    <a:bodyPr/>
                    <a:lstStyle/>
                    <a:p>
                      <a:r>
                        <a:rPr lang="en-US" dirty="0"/>
                        <a:t>Cost: Free</a:t>
                      </a:r>
                    </a:p>
                  </a:txBody>
                  <a:tcPr/>
                </a:tc>
                <a:extLst>
                  <a:ext uri="{0D108BD9-81ED-4DB2-BD59-A6C34878D82A}">
                    <a16:rowId xmlns:a16="http://schemas.microsoft.com/office/drawing/2014/main" val="2004372587"/>
                  </a:ext>
                </a:extLst>
              </a:tr>
            </a:tbl>
          </a:graphicData>
        </a:graphic>
      </p:graphicFrame>
      <p:sp>
        <p:nvSpPr>
          <p:cNvPr id="5" name="TextBox 4">
            <a:extLst>
              <a:ext uri="{FF2B5EF4-FFF2-40B4-BE49-F238E27FC236}">
                <a16:creationId xmlns:a16="http://schemas.microsoft.com/office/drawing/2014/main" id="{F22CC9A2-7632-6F17-70E7-8212D5566E09}"/>
              </a:ext>
            </a:extLst>
          </p:cNvPr>
          <p:cNvSpPr txBox="1"/>
          <p:nvPr/>
        </p:nvSpPr>
        <p:spPr>
          <a:xfrm>
            <a:off x="2286000" y="5345668"/>
            <a:ext cx="4572000" cy="369332"/>
          </a:xfrm>
          <a:prstGeom prst="rect">
            <a:avLst/>
          </a:prstGeom>
          <a:noFill/>
        </p:spPr>
        <p:txBody>
          <a:bodyPr wrap="square" rtlCol="0">
            <a:spAutoFit/>
          </a:bodyPr>
          <a:lstStyle/>
          <a:p>
            <a:r>
              <a:rPr lang="en-US" dirty="0"/>
              <a:t>* Can change to 50% or 75% reduction later</a:t>
            </a:r>
          </a:p>
        </p:txBody>
      </p:sp>
    </p:spTree>
    <p:extLst>
      <p:ext uri="{BB962C8B-B14F-4D97-AF65-F5344CB8AC3E}">
        <p14:creationId xmlns:p14="http://schemas.microsoft.com/office/powerpoint/2010/main" val="3661763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Basic Options In Retirement</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9496C200-7E06-8E03-9FF5-44C5BF43022A}"/>
              </a:ext>
            </a:extLst>
          </p:cNvPr>
          <p:cNvGraphicFramePr>
            <a:graphicFrameLocks noGrp="1"/>
          </p:cNvGraphicFramePr>
          <p:nvPr>
            <p:extLst>
              <p:ext uri="{D42A27DB-BD31-4B8C-83A1-F6EECF244321}">
                <p14:modId xmlns:p14="http://schemas.microsoft.com/office/powerpoint/2010/main" val="3171753646"/>
              </p:ext>
            </p:extLst>
          </p:nvPr>
        </p:nvGraphicFramePr>
        <p:xfrm>
          <a:off x="1014469" y="1755905"/>
          <a:ext cx="6934201" cy="1107440"/>
        </p:xfrm>
        <a:graphic>
          <a:graphicData uri="http://schemas.openxmlformats.org/drawingml/2006/table">
            <a:tbl>
              <a:tblPr firstRow="1" bandRow="1">
                <a:tableStyleId>{5C22544A-7EE6-4342-B048-85BDC9FD1C3A}</a:tableStyleId>
              </a:tblPr>
              <a:tblGrid>
                <a:gridCol w="1721056">
                  <a:extLst>
                    <a:ext uri="{9D8B030D-6E8A-4147-A177-3AD203B41FA5}">
                      <a16:colId xmlns:a16="http://schemas.microsoft.com/office/drawing/2014/main" val="2970773838"/>
                    </a:ext>
                  </a:extLst>
                </a:gridCol>
                <a:gridCol w="2774744">
                  <a:extLst>
                    <a:ext uri="{9D8B030D-6E8A-4147-A177-3AD203B41FA5}">
                      <a16:colId xmlns:a16="http://schemas.microsoft.com/office/drawing/2014/main" val="3087116715"/>
                    </a:ext>
                  </a:extLst>
                </a:gridCol>
                <a:gridCol w="2438401">
                  <a:extLst>
                    <a:ext uri="{9D8B030D-6E8A-4147-A177-3AD203B41FA5}">
                      <a16:colId xmlns:a16="http://schemas.microsoft.com/office/drawing/2014/main" val="1959515361"/>
                    </a:ext>
                  </a:extLst>
                </a:gridCol>
              </a:tblGrid>
              <a:tr h="370840">
                <a:tc>
                  <a:txBody>
                    <a:bodyPr/>
                    <a:lstStyle/>
                    <a:p>
                      <a:endParaRPr lang="en-US" dirty="0"/>
                    </a:p>
                  </a:txBody>
                  <a:tcPr/>
                </a:tc>
                <a:tc>
                  <a:txBody>
                    <a:bodyPr/>
                    <a:lstStyle/>
                    <a:p>
                      <a:r>
                        <a:rPr lang="en-US" dirty="0"/>
                        <a:t>Before Age 65</a:t>
                      </a:r>
                    </a:p>
                  </a:txBody>
                  <a:tcPr/>
                </a:tc>
                <a:tc>
                  <a:txBody>
                    <a:bodyPr/>
                    <a:lstStyle/>
                    <a:p>
                      <a:r>
                        <a:rPr lang="en-US" dirty="0"/>
                        <a:t>Age 65 and Up</a:t>
                      </a:r>
                    </a:p>
                  </a:txBody>
                  <a:tcPr/>
                </a:tc>
                <a:extLst>
                  <a:ext uri="{0D108BD9-81ED-4DB2-BD59-A6C34878D82A}">
                    <a16:rowId xmlns:a16="http://schemas.microsoft.com/office/drawing/2014/main" val="3227390460"/>
                  </a:ext>
                </a:extLst>
              </a:tr>
              <a:tr h="0">
                <a:tc rowSpan="2">
                  <a:txBody>
                    <a:bodyPr/>
                    <a:lstStyle/>
                    <a:p>
                      <a:r>
                        <a:rPr lang="en-US" dirty="0"/>
                        <a:t>Option A</a:t>
                      </a:r>
                    </a:p>
                  </a:txBody>
                  <a:tcPr/>
                </a:tc>
                <a:tc gridSpan="2">
                  <a:txBody>
                    <a:bodyPr/>
                    <a:lstStyle/>
                    <a:p>
                      <a:pPr algn="ctr"/>
                      <a:r>
                        <a:rPr lang="en-US" dirty="0"/>
                        <a:t>Reduce by 2% per month until it becomes $2,500</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Full death benefit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as while working)</a:t>
                      </a:r>
                    </a:p>
                  </a:txBody>
                  <a:tcPr/>
                </a:tc>
                <a:extLst>
                  <a:ext uri="{0D108BD9-81ED-4DB2-BD59-A6C34878D82A}">
                    <a16:rowId xmlns:a16="http://schemas.microsoft.com/office/drawing/2014/main" val="3524559738"/>
                  </a:ext>
                </a:extLst>
              </a:tr>
              <a:tr h="370840">
                <a:tc vMerge="1">
                  <a:txBody>
                    <a:bodyPr/>
                    <a:lstStyle/>
                    <a:p>
                      <a:r>
                        <a:rPr lang="en-US" dirty="0"/>
                        <a:t>50% Reduction</a:t>
                      </a:r>
                    </a:p>
                  </a:txBody>
                  <a:tcPr/>
                </a:tc>
                <a:tc>
                  <a:txBody>
                    <a:bodyPr/>
                    <a:lstStyle/>
                    <a:p>
                      <a:r>
                        <a:rPr lang="en-US" dirty="0"/>
                        <a:t>Cost: $3.90 per month</a:t>
                      </a:r>
                    </a:p>
                  </a:txBody>
                  <a:tcPr/>
                </a:tc>
                <a:tc>
                  <a:txBody>
                    <a:bodyPr/>
                    <a:lstStyle/>
                    <a:p>
                      <a:r>
                        <a:rPr lang="en-US" dirty="0"/>
                        <a:t>Cost: Free</a:t>
                      </a:r>
                    </a:p>
                  </a:txBody>
                  <a:tcPr/>
                </a:tc>
                <a:extLst>
                  <a:ext uri="{0D108BD9-81ED-4DB2-BD59-A6C34878D82A}">
                    <a16:rowId xmlns:a16="http://schemas.microsoft.com/office/drawing/2014/main" val="1124456439"/>
                  </a:ext>
                </a:extLst>
              </a:tr>
            </a:tbl>
          </a:graphicData>
        </a:graphic>
      </p:graphicFrame>
      <p:graphicFrame>
        <p:nvGraphicFramePr>
          <p:cNvPr id="6" name="Table 4">
            <a:extLst>
              <a:ext uri="{FF2B5EF4-FFF2-40B4-BE49-F238E27FC236}">
                <a16:creationId xmlns:a16="http://schemas.microsoft.com/office/drawing/2014/main" id="{5C9E1208-8AEB-0802-F8B1-4D71B5FC2ABB}"/>
              </a:ext>
            </a:extLst>
          </p:cNvPr>
          <p:cNvGraphicFramePr>
            <a:graphicFrameLocks noGrp="1"/>
          </p:cNvGraphicFramePr>
          <p:nvPr>
            <p:extLst>
              <p:ext uri="{D42A27DB-BD31-4B8C-83A1-F6EECF244321}">
                <p14:modId xmlns:p14="http://schemas.microsoft.com/office/powerpoint/2010/main" val="79060990"/>
              </p:ext>
            </p:extLst>
          </p:nvPr>
        </p:nvGraphicFramePr>
        <p:xfrm>
          <a:off x="990600" y="3081402"/>
          <a:ext cx="6949185" cy="2415540"/>
        </p:xfrm>
        <a:graphic>
          <a:graphicData uri="http://schemas.openxmlformats.org/drawingml/2006/table">
            <a:tbl>
              <a:tblPr firstRow="1" bandRow="1">
                <a:tableStyleId>{5C22544A-7EE6-4342-B048-85BDC9FD1C3A}</a:tableStyleId>
              </a:tblPr>
              <a:tblGrid>
                <a:gridCol w="1346191">
                  <a:extLst>
                    <a:ext uri="{9D8B030D-6E8A-4147-A177-3AD203B41FA5}">
                      <a16:colId xmlns:a16="http://schemas.microsoft.com/office/drawing/2014/main" val="2970773838"/>
                    </a:ext>
                  </a:extLst>
                </a:gridCol>
                <a:gridCol w="2995386">
                  <a:extLst>
                    <a:ext uri="{9D8B030D-6E8A-4147-A177-3AD203B41FA5}">
                      <a16:colId xmlns:a16="http://schemas.microsoft.com/office/drawing/2014/main" val="3087116715"/>
                    </a:ext>
                  </a:extLst>
                </a:gridCol>
                <a:gridCol w="2607608">
                  <a:extLst>
                    <a:ext uri="{9D8B030D-6E8A-4147-A177-3AD203B41FA5}">
                      <a16:colId xmlns:a16="http://schemas.microsoft.com/office/drawing/2014/main" val="1440989879"/>
                    </a:ext>
                  </a:extLst>
                </a:gridCol>
              </a:tblGrid>
              <a:tr h="393700">
                <a:tc>
                  <a:txBody>
                    <a:bodyPr/>
                    <a:lstStyle/>
                    <a:p>
                      <a:endParaRPr lang="en-US" dirty="0"/>
                    </a:p>
                  </a:txBody>
                  <a:tcPr/>
                </a:tc>
                <a:tc>
                  <a:txBody>
                    <a:bodyPr/>
                    <a:lstStyle/>
                    <a:p>
                      <a:r>
                        <a:rPr lang="en-US" dirty="0"/>
                        <a:t>No Reduction</a:t>
                      </a:r>
                    </a:p>
                  </a:txBody>
                  <a:tcPr/>
                </a:tc>
                <a:tc>
                  <a:txBody>
                    <a:bodyPr/>
                    <a:lstStyle/>
                    <a:p>
                      <a:r>
                        <a:rPr lang="en-US" dirty="0"/>
                        <a:t>Full Reduction</a:t>
                      </a:r>
                    </a:p>
                  </a:txBody>
                  <a:tcPr/>
                </a:tc>
                <a:extLst>
                  <a:ext uri="{0D108BD9-81ED-4DB2-BD59-A6C34878D82A}">
                    <a16:rowId xmlns:a16="http://schemas.microsoft.com/office/drawing/2014/main" val="3227390460"/>
                  </a:ext>
                </a:extLst>
              </a:tr>
              <a:tr h="370840">
                <a:tc rowSpan="2">
                  <a:txBody>
                    <a:bodyPr/>
                    <a:lstStyle/>
                    <a:p>
                      <a:r>
                        <a:rPr lang="en-US" dirty="0"/>
                        <a:t>Option B</a:t>
                      </a:r>
                    </a:p>
                  </a:txBody>
                  <a:tcPr/>
                </a:tc>
                <a:tc>
                  <a:txBody>
                    <a:bodyPr/>
                    <a:lstStyle/>
                    <a:p>
                      <a:pPr algn="ctr"/>
                      <a:r>
                        <a:rPr lang="en-US" dirty="0"/>
                        <a:t>Same death benefit</a:t>
                      </a:r>
                    </a:p>
                  </a:txBody>
                  <a:tcPr/>
                </a:tc>
                <a:tc>
                  <a:txBody>
                    <a:bodyPr/>
                    <a:lstStyle/>
                    <a:p>
                      <a:pPr algn="ctr"/>
                      <a:r>
                        <a:rPr lang="en-US" dirty="0"/>
                        <a:t>Reduce by 2% per month for 50 months until $0</a:t>
                      </a:r>
                    </a:p>
                  </a:txBody>
                  <a:tcPr/>
                </a:tc>
                <a:extLst>
                  <a:ext uri="{0D108BD9-81ED-4DB2-BD59-A6C34878D82A}">
                    <a16:rowId xmlns:a16="http://schemas.microsoft.com/office/drawing/2014/main" val="1552354776"/>
                  </a:ext>
                </a:extLst>
              </a:tr>
              <a:tr h="370840">
                <a:tc vMerge="1">
                  <a:txBody>
                    <a:bodyPr/>
                    <a:lstStyle/>
                    <a:p>
                      <a:endParaRPr lang="en-US" dirty="0"/>
                    </a:p>
                  </a:txBody>
                  <a:tcPr/>
                </a:tc>
                <a:tc>
                  <a:txBody>
                    <a:bodyPr/>
                    <a:lstStyle/>
                    <a:p>
                      <a:r>
                        <a:rPr lang="en-US" dirty="0"/>
                        <a:t>Cost: Increases every 5 years</a:t>
                      </a:r>
                    </a:p>
                  </a:txBody>
                  <a:tcPr/>
                </a:tc>
                <a:tc>
                  <a:txBody>
                    <a:bodyPr/>
                    <a:lstStyle/>
                    <a:p>
                      <a:r>
                        <a:rPr lang="en-US" dirty="0"/>
                        <a:t>Cost: Free at Age 65</a:t>
                      </a:r>
                    </a:p>
                  </a:txBody>
                  <a:tcPr/>
                </a:tc>
                <a:extLst>
                  <a:ext uri="{0D108BD9-81ED-4DB2-BD59-A6C34878D82A}">
                    <a16:rowId xmlns:a16="http://schemas.microsoft.com/office/drawing/2014/main" val="2736998901"/>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 C</a:t>
                      </a:r>
                    </a:p>
                    <a:p>
                      <a:endParaRPr lang="en-US" dirty="0"/>
                    </a:p>
                  </a:txBody>
                  <a:tcPr/>
                </a:tc>
                <a:tc>
                  <a:txBody>
                    <a:bodyPr/>
                    <a:lstStyle/>
                    <a:p>
                      <a:pPr algn="ctr"/>
                      <a:r>
                        <a:rPr lang="en-US" dirty="0"/>
                        <a:t>Same death benefit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Reduce by 2% per month for 50 months until $0</a:t>
                      </a:r>
                    </a:p>
                  </a:txBody>
                  <a:tcPr/>
                </a:tc>
                <a:extLst>
                  <a:ext uri="{0D108BD9-81ED-4DB2-BD59-A6C34878D82A}">
                    <a16:rowId xmlns:a16="http://schemas.microsoft.com/office/drawing/2014/main" val="2204931141"/>
                  </a:ext>
                </a:extLst>
              </a:tr>
              <a:tr h="370840">
                <a:tc vMerge="1">
                  <a:txBody>
                    <a:bodyPr/>
                    <a:lstStyle/>
                    <a:p>
                      <a:endParaRPr lang="en-US" dirty="0"/>
                    </a:p>
                  </a:txBody>
                  <a:tcPr/>
                </a:tc>
                <a:tc>
                  <a:txBody>
                    <a:bodyPr/>
                    <a:lstStyle/>
                    <a:p>
                      <a:r>
                        <a:rPr lang="en-US" dirty="0"/>
                        <a:t>Cost: Increases every 5 years</a:t>
                      </a:r>
                    </a:p>
                  </a:txBody>
                  <a:tcPr/>
                </a:tc>
                <a:tc>
                  <a:txBody>
                    <a:bodyPr/>
                    <a:lstStyle/>
                    <a:p>
                      <a:r>
                        <a:rPr lang="en-US" dirty="0"/>
                        <a:t>Cost: Free at Age 65</a:t>
                      </a:r>
                    </a:p>
                  </a:txBody>
                  <a:tcPr/>
                </a:tc>
                <a:extLst>
                  <a:ext uri="{0D108BD9-81ED-4DB2-BD59-A6C34878D82A}">
                    <a16:rowId xmlns:a16="http://schemas.microsoft.com/office/drawing/2014/main" val="2004372587"/>
                  </a:ext>
                </a:extLst>
              </a:tr>
            </a:tbl>
          </a:graphicData>
        </a:graphic>
      </p:graphicFrame>
      <p:sp>
        <p:nvSpPr>
          <p:cNvPr id="7" name="TextBox 6">
            <a:extLst>
              <a:ext uri="{FF2B5EF4-FFF2-40B4-BE49-F238E27FC236}">
                <a16:creationId xmlns:a16="http://schemas.microsoft.com/office/drawing/2014/main" id="{C91769B9-6063-3103-CE33-85FA00118881}"/>
              </a:ext>
            </a:extLst>
          </p:cNvPr>
          <p:cNvSpPr txBox="1"/>
          <p:nvPr/>
        </p:nvSpPr>
        <p:spPr>
          <a:xfrm>
            <a:off x="2286000" y="5638800"/>
            <a:ext cx="4572000" cy="369332"/>
          </a:xfrm>
          <a:prstGeom prst="rect">
            <a:avLst/>
          </a:prstGeom>
          <a:noFill/>
        </p:spPr>
        <p:txBody>
          <a:bodyPr wrap="square" rtlCol="0">
            <a:spAutoFit/>
          </a:bodyPr>
          <a:lstStyle/>
          <a:p>
            <a:r>
              <a:rPr lang="en-US" dirty="0"/>
              <a:t>* Can cancel or reduce coverage at any time</a:t>
            </a:r>
          </a:p>
        </p:txBody>
      </p:sp>
    </p:spTree>
    <p:extLst>
      <p:ext uri="{BB962C8B-B14F-4D97-AF65-F5344CB8AC3E}">
        <p14:creationId xmlns:p14="http://schemas.microsoft.com/office/powerpoint/2010/main" val="2672735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3640" y="5562600"/>
            <a:ext cx="9124950" cy="1143000"/>
          </a:xfrm>
          <a:solidFill>
            <a:schemeClr val="bg1"/>
          </a:solidFill>
        </p:spPr>
        <p:txBody>
          <a:bodyPr>
            <a:noAutofit/>
          </a:bodyPr>
          <a:lstStyle/>
          <a:p>
            <a:pPr marL="0" indent="0" algn="ctr">
              <a:buNone/>
              <a:defRPr/>
            </a:pPr>
            <a:r>
              <a:rPr lang="en-US" sz="1200" dirty="0">
                <a:solidFill>
                  <a:schemeClr val="tx1">
                    <a:lumMod val="65000"/>
                    <a:lumOff val="35000"/>
                  </a:schemeClr>
                </a:solidFill>
                <a:latin typeface="Helvetica Neue Thin" panose="020B0403020202020204" pitchFamily="34" charset="0"/>
              </a:rPr>
              <a:t>Although the information has been gathered from sources believed to be reliable, it cannot be guaranteed, and the accuracy of the information should be independently verified.  Securities and Investment Advisory Services offered through FSC Securities Corporation, member FINRA/SIPC.  Traditional/Fixed Insurance offered through Kramer Wealth Managers which is not affiliated with FSC Securities Corporation.  Branch office: 9099 Ridgefield Drive, Suite 101, Frederick, MD 21701. Neither Kramer Wealth Managers nor FSC Securities Corporation are affiliated with or endorsed by the Federal Government. Kramer Wealth Managers and FSC Securities do not offer tax or legal advice.</a:t>
            </a:r>
          </a:p>
        </p:txBody>
      </p:sp>
      <p:sp>
        <p:nvSpPr>
          <p:cNvPr id="3" name="Title 2"/>
          <p:cNvSpPr>
            <a:spLocks noGrp="1"/>
          </p:cNvSpPr>
          <p:nvPr>
            <p:ph type="title"/>
          </p:nvPr>
        </p:nvSpPr>
        <p:spPr/>
        <p:txBody>
          <a:bodyPr/>
          <a:lstStyle/>
          <a:p>
            <a:r>
              <a:rPr lang="en-US" dirty="0"/>
              <a:t>Conclusion</a:t>
            </a:r>
          </a:p>
        </p:txBody>
      </p:sp>
      <p:sp>
        <p:nvSpPr>
          <p:cNvPr id="4" name="TextBox 3"/>
          <p:cNvSpPr txBox="1"/>
          <p:nvPr/>
        </p:nvSpPr>
        <p:spPr>
          <a:xfrm>
            <a:off x="1524000" y="2667000"/>
            <a:ext cx="5715000" cy="2585323"/>
          </a:xfrm>
          <a:prstGeom prst="rect">
            <a:avLst/>
          </a:prstGeom>
          <a:noFill/>
        </p:spPr>
        <p:txBody>
          <a:bodyPr wrap="square" rtlCol="0">
            <a:spAutoFit/>
          </a:bodyPr>
          <a:lstStyle/>
          <a:p>
            <a:pPr algn="ctr"/>
            <a:r>
              <a:rPr lang="en-US" sz="3600" b="1" dirty="0">
                <a:solidFill>
                  <a:srgbClr val="C00000"/>
                </a:solidFill>
                <a:latin typeface="Century Gothic" pitchFamily="34" charset="0"/>
              </a:rPr>
              <a:t>www.kramerwealth.com</a:t>
            </a:r>
            <a:br>
              <a:rPr lang="en-US" sz="3600" b="1" dirty="0">
                <a:solidFill>
                  <a:srgbClr val="C00000"/>
                </a:solidFill>
                <a:latin typeface="Century Gothic" pitchFamily="34" charset="0"/>
              </a:rPr>
            </a:br>
            <a:br>
              <a:rPr lang="en-US" sz="2400" b="1" dirty="0">
                <a:solidFill>
                  <a:srgbClr val="C00000"/>
                </a:solidFill>
                <a:latin typeface="Century Gothic" pitchFamily="34" charset="0"/>
              </a:rPr>
            </a:br>
            <a:r>
              <a:rPr lang="en-US" sz="2400" b="1" dirty="0">
                <a:solidFill>
                  <a:schemeClr val="tx1">
                    <a:lumMod val="65000"/>
                    <a:lumOff val="35000"/>
                  </a:schemeClr>
                </a:solidFill>
                <a:latin typeface="Century Gothic" pitchFamily="34" charset="0"/>
              </a:rPr>
              <a:t>240.439.6889 VP  | 240.379.6929 V</a:t>
            </a:r>
            <a:br>
              <a:rPr lang="en-US" sz="2400" b="1" dirty="0">
                <a:solidFill>
                  <a:srgbClr val="C00000"/>
                </a:solidFill>
                <a:latin typeface="Century Gothic" pitchFamily="34" charset="0"/>
              </a:rPr>
            </a:br>
            <a:r>
              <a:rPr lang="en-US" sz="2400" b="1" dirty="0">
                <a:solidFill>
                  <a:schemeClr val="tx1">
                    <a:lumMod val="65000"/>
                    <a:lumOff val="35000"/>
                  </a:schemeClr>
                </a:solidFill>
                <a:latin typeface="Century Gothic" pitchFamily="34" charset="0"/>
              </a:rPr>
              <a:t>info@kramerwealth.com</a:t>
            </a:r>
          </a:p>
          <a:p>
            <a:endParaRPr lang="en-US" sz="3600" b="1" dirty="0">
              <a:solidFill>
                <a:srgbClr val="C00000"/>
              </a:solidFill>
              <a:latin typeface="Century Gothic" pitchFamily="34" charset="0"/>
            </a:endParaRPr>
          </a:p>
          <a:p>
            <a:endParaRPr lang="en-US" dirty="0"/>
          </a:p>
        </p:txBody>
      </p:sp>
      <p:pic>
        <p:nvPicPr>
          <p:cNvPr id="6" name="Picture 5" descr="_kramer wealth managers logo_600dpi.jpg"/>
          <p:cNvPicPr>
            <a:picLocks noChangeAspect="1"/>
          </p:cNvPicPr>
          <p:nvPr/>
        </p:nvPicPr>
        <p:blipFill>
          <a:blip r:embed="rId3" cstate="print"/>
          <a:stretch>
            <a:fillRect/>
          </a:stretch>
        </p:blipFill>
        <p:spPr>
          <a:xfrm>
            <a:off x="3505200" y="4495800"/>
            <a:ext cx="1676400" cy="7515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3800" b="1" dirty="0">
                <a:latin typeface="AvantGarde Medium"/>
              </a:rPr>
              <a:t>Overview</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4" name="Google Shape;322;p44">
            <a:extLst>
              <a:ext uri="{FF2B5EF4-FFF2-40B4-BE49-F238E27FC236}">
                <a16:creationId xmlns:a16="http://schemas.microsoft.com/office/drawing/2014/main" id="{B1D3139F-F599-932C-FE44-DEE3D7FD58CD}"/>
              </a:ext>
            </a:extLst>
          </p:cNvPr>
          <p:cNvSpPr txBox="1">
            <a:spLocks/>
          </p:cNvSpPr>
          <p:nvPr/>
        </p:nvSpPr>
        <p:spPr>
          <a:xfrm>
            <a:off x="685800" y="2104200"/>
            <a:ext cx="7620000" cy="2649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800100" indent="-342900">
              <a:lnSpc>
                <a:spcPct val="150000"/>
              </a:lnSpc>
              <a:spcBef>
                <a:spcPts val="0"/>
              </a:spcBef>
            </a:pPr>
            <a:r>
              <a:rPr lang="en-US" sz="2400" dirty="0">
                <a:latin typeface="Helvetica Neue" panose="02000503000000020004"/>
                <a:ea typeface="Poppins Medium"/>
                <a:cs typeface="Poppins Medium"/>
                <a:sym typeface="Poppins Medium"/>
              </a:rPr>
              <a:t>Federal Employee Health Benefits (FEHB)</a:t>
            </a:r>
          </a:p>
          <a:p>
            <a:pPr marL="800100" indent="-342900">
              <a:lnSpc>
                <a:spcPct val="150000"/>
              </a:lnSpc>
              <a:spcBef>
                <a:spcPts val="0"/>
              </a:spcBef>
            </a:pPr>
            <a:r>
              <a:rPr lang="en-US" sz="2400" dirty="0">
                <a:latin typeface="Helvetica Neue" panose="02000503000000020004"/>
                <a:ea typeface="Poppins Medium"/>
                <a:cs typeface="Poppins Medium"/>
                <a:sym typeface="Poppins Medium"/>
              </a:rPr>
              <a:t>Medicare</a:t>
            </a:r>
          </a:p>
          <a:p>
            <a:pPr marL="800100" indent="-342900">
              <a:lnSpc>
                <a:spcPct val="150000"/>
              </a:lnSpc>
              <a:spcBef>
                <a:spcPts val="0"/>
              </a:spcBef>
            </a:pPr>
            <a:r>
              <a:rPr lang="en-US" sz="2400" dirty="0">
                <a:latin typeface="Helvetica Neue" panose="02000503000000020004"/>
                <a:ea typeface="Poppins Medium"/>
                <a:cs typeface="Poppins Medium"/>
                <a:sym typeface="Poppins Medium"/>
              </a:rPr>
              <a:t>Federal Employee Group Life Insurance (FEGLI)</a:t>
            </a:r>
          </a:p>
          <a:p>
            <a:pPr marL="457200" indent="0">
              <a:lnSpc>
                <a:spcPct val="150000"/>
              </a:lnSpc>
              <a:spcBef>
                <a:spcPts val="0"/>
              </a:spcBef>
              <a:buNone/>
            </a:pPr>
            <a:endParaRPr lang="en-US" sz="2400" b="1" dirty="0">
              <a:solidFill>
                <a:srgbClr val="C41230"/>
              </a:solidFill>
              <a:latin typeface="Helvetica Neue" panose="02000503000000020004"/>
              <a:ea typeface="Poppins Medium"/>
              <a:cs typeface="Poppins Medium"/>
              <a:sym typeface="Poppins Medium"/>
            </a:endParaRPr>
          </a:p>
          <a:p>
            <a:pPr marL="457200" indent="0" algn="ctr">
              <a:lnSpc>
                <a:spcPct val="150000"/>
              </a:lnSpc>
              <a:spcBef>
                <a:spcPts val="0"/>
              </a:spcBef>
              <a:buNone/>
            </a:pPr>
            <a:r>
              <a:rPr lang="en-US" sz="2400" b="1" dirty="0">
                <a:solidFill>
                  <a:srgbClr val="C41230"/>
                </a:solidFill>
                <a:latin typeface="Helvetica Neue" panose="02000503000000020004"/>
                <a:ea typeface="Poppins Medium"/>
                <a:cs typeface="Poppins Medium"/>
                <a:sym typeface="Poppins Medium"/>
              </a:rPr>
              <a:t>**Special Alert on Long Term Care (FLTCIP)**</a:t>
            </a:r>
          </a:p>
        </p:txBody>
      </p:sp>
    </p:spTree>
    <p:extLst>
      <p:ext uri="{BB962C8B-B14F-4D97-AF65-F5344CB8AC3E}">
        <p14:creationId xmlns:p14="http://schemas.microsoft.com/office/powerpoint/2010/main" val="977584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87176"/>
            <a:ext cx="8229600" cy="1083647"/>
          </a:xfrm>
        </p:spPr>
        <p:txBody>
          <a:bodyPr>
            <a:noAutofit/>
          </a:bodyPr>
          <a:lstStyle/>
          <a:p>
            <a:pPr algn="ctr"/>
            <a:br>
              <a:rPr lang="en-US" sz="3600" cap="none" spc="-150" dirty="0">
                <a:solidFill>
                  <a:schemeClr val="accent6">
                    <a:lumMod val="75000"/>
                  </a:schemeClr>
                </a:solidFill>
                <a:latin typeface="Helvetica Neue" panose="02000503000000020004" pitchFamily="2" charset="0"/>
              </a:rPr>
            </a:br>
            <a:r>
              <a:rPr lang="en-US" sz="3600" cap="none" spc="-150" dirty="0">
                <a:solidFill>
                  <a:schemeClr val="accent6">
                    <a:lumMod val="75000"/>
                  </a:schemeClr>
                </a:solidFill>
                <a:latin typeface="Helvetica Neue" panose="02000503000000020004" pitchFamily="2" charset="0"/>
                <a:sym typeface="Poppins Medium"/>
              </a:rPr>
              <a:t>Federal Employee Health Benefits (FEHB)</a:t>
            </a:r>
            <a:br>
              <a:rPr lang="en-US" sz="3600" dirty="0">
                <a:latin typeface="Helvetica Neue" panose="02000503000000020004"/>
                <a:ea typeface="Poppins Medium"/>
                <a:cs typeface="Poppins Medium"/>
                <a:sym typeface="Poppins Medium"/>
              </a:rPr>
            </a:br>
            <a:endParaRPr lang="en-US" sz="3600" cap="none" spc="-150" dirty="0">
              <a:solidFill>
                <a:schemeClr val="accent6">
                  <a:lumMod val="75000"/>
                </a:schemeClr>
              </a:solidFill>
              <a:latin typeface="Helvetica Neue" panose="02000503000000020004" pitchFamily="2" charset="0"/>
            </a:endParaRPr>
          </a:p>
        </p:txBody>
      </p:sp>
      <p:sp>
        <p:nvSpPr>
          <p:cNvPr id="5" name="Title 1">
            <a:extLst>
              <a:ext uri="{FF2B5EF4-FFF2-40B4-BE49-F238E27FC236}">
                <a16:creationId xmlns:a16="http://schemas.microsoft.com/office/drawing/2014/main" id="{55CA9D1A-6CF3-5409-C8CE-D56424595CE0}"/>
              </a:ext>
            </a:extLst>
          </p:cNvPr>
          <p:cNvSpPr txBox="1">
            <a:spLocks/>
          </p:cNvSpPr>
          <p:nvPr/>
        </p:nvSpPr>
        <p:spPr>
          <a:xfrm>
            <a:off x="1524000" y="5867400"/>
            <a:ext cx="8229600" cy="838200"/>
          </a:xfrm>
          <a:prstGeom prst="rect">
            <a:avLst/>
          </a:prstGeom>
        </p:spPr>
        <p:txBody>
          <a:bodyPr vert="horz" anchor="b">
            <a:normAutofit fontScale="75000" lnSpcReduction="2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pPr algn="ctr"/>
            <a:r>
              <a:rPr lang="en-US" sz="3200" cap="none" spc="-150" dirty="0">
                <a:solidFill>
                  <a:schemeClr val="tx1"/>
                </a:solidFill>
                <a:latin typeface="Helvetica Neue" panose="02000503000000020004" pitchFamily="2" charset="0"/>
              </a:rPr>
              <a:t>Stephanie Summers, </a:t>
            </a:r>
            <a:r>
              <a:rPr lang="en-US" sz="3200" cap="none" spc="-150" dirty="0" err="1">
                <a:solidFill>
                  <a:schemeClr val="tx1"/>
                </a:solidFill>
                <a:latin typeface="Helvetica Neue" panose="02000503000000020004" pitchFamily="2" charset="0"/>
              </a:rPr>
              <a:t>ChFEBC</a:t>
            </a:r>
            <a:r>
              <a:rPr lang="en-US" sz="3200" cap="none" spc="-150" dirty="0">
                <a:solidFill>
                  <a:schemeClr val="tx1"/>
                </a:solidFill>
                <a:latin typeface="Helvetica Neue" panose="02000503000000020004" pitchFamily="2" charset="0"/>
              </a:rPr>
              <a:t> ℠, RFC, MBA</a:t>
            </a:r>
          </a:p>
          <a:p>
            <a:pPr algn="ctr"/>
            <a:endParaRPr lang="en-US" sz="1200" cap="none" spc="-150" dirty="0">
              <a:solidFill>
                <a:schemeClr val="tx1"/>
              </a:solidFill>
              <a:latin typeface="Helvetica Neue" panose="02000503000000020004" pitchFamily="2" charset="0"/>
            </a:endParaRPr>
          </a:p>
          <a:p>
            <a:pPr algn="ctr"/>
            <a:r>
              <a:rPr lang="en-US" sz="3200" cap="none" spc="-150" dirty="0">
                <a:solidFill>
                  <a:schemeClr val="tx1"/>
                </a:solidFill>
                <a:latin typeface="Helvetica Neue" panose="02000503000000020004" pitchFamily="2" charset="0"/>
              </a:rPr>
              <a:t>Jeremiah Thompson, CFP®, MSPFP</a:t>
            </a:r>
          </a:p>
        </p:txBody>
      </p:sp>
      <p:pic>
        <p:nvPicPr>
          <p:cNvPr id="8" name="Picture 7" descr="kramer wealth managers logo_300dpi.jpg">
            <a:extLst>
              <a:ext uri="{FF2B5EF4-FFF2-40B4-BE49-F238E27FC236}">
                <a16:creationId xmlns:a16="http://schemas.microsoft.com/office/drawing/2014/main" id="{C572BBB8-D16E-941C-D78E-715B8B501901}"/>
              </a:ext>
            </a:extLst>
          </p:cNvPr>
          <p:cNvPicPr>
            <a:picLocks noChangeAspect="1"/>
          </p:cNvPicPr>
          <p:nvPr/>
        </p:nvPicPr>
        <p:blipFill>
          <a:blip r:embed="rId3" cstate="print"/>
          <a:stretch>
            <a:fillRect/>
          </a:stretch>
        </p:blipFill>
        <p:spPr>
          <a:xfrm>
            <a:off x="1905000" y="161171"/>
            <a:ext cx="2057401" cy="922402"/>
          </a:xfrm>
          <a:prstGeom prst="rect">
            <a:avLst/>
          </a:prstGeom>
        </p:spPr>
      </p:pic>
      <p:pic>
        <p:nvPicPr>
          <p:cNvPr id="10" name="Picture 2" descr="Deaf In Government Homepage">
            <a:extLst>
              <a:ext uri="{FF2B5EF4-FFF2-40B4-BE49-F238E27FC236}">
                <a16:creationId xmlns:a16="http://schemas.microsoft.com/office/drawing/2014/main" id="{320CC627-123A-36FD-12AA-64F386200D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1601" y="101289"/>
            <a:ext cx="1904999" cy="99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62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FEHB Coverage</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638978" y="1447800"/>
            <a:ext cx="8534400" cy="50292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defRPr/>
            </a:pPr>
            <a:r>
              <a:rPr lang="en-US" sz="2400" dirty="0">
                <a:latin typeface="Helvetica Neue" panose="02000503000000020004"/>
              </a:rPr>
              <a:t>Coverage options vary by location and enrollee type</a:t>
            </a:r>
          </a:p>
          <a:p>
            <a:pPr eaLnBrk="1" fontAlgn="auto" hangingPunct="1">
              <a:spcAft>
                <a:spcPts val="0"/>
              </a:spcAft>
              <a:defRPr/>
            </a:pPr>
            <a:r>
              <a:rPr lang="en-US" sz="2400" dirty="0">
                <a:latin typeface="Helvetica Neue" panose="02000503000000020004"/>
              </a:rPr>
              <a:t>Most federal employees have access to options including PPO/POS, HMO, and HDHP</a:t>
            </a:r>
          </a:p>
          <a:p>
            <a:pPr eaLnBrk="1" fontAlgn="auto" hangingPunct="1">
              <a:spcAft>
                <a:spcPts val="0"/>
              </a:spcAft>
              <a:defRPr/>
            </a:pPr>
            <a:r>
              <a:rPr lang="en-US" sz="2400" dirty="0">
                <a:latin typeface="Helvetica Neue" panose="02000503000000020004"/>
              </a:rPr>
              <a:t>Coverage can continue through retirement if certain requirements are met</a:t>
            </a:r>
          </a:p>
          <a:p>
            <a:pPr eaLnBrk="1" fontAlgn="auto" hangingPunct="1">
              <a:spcAft>
                <a:spcPts val="0"/>
              </a:spcAft>
              <a:defRPr/>
            </a:pPr>
            <a:r>
              <a:rPr lang="en-US" sz="2400" dirty="0">
                <a:latin typeface="Helvetica Neue" panose="02000503000000020004"/>
              </a:rPr>
              <a:t>Options include Self Only, Self Plus One, and Self and Family</a:t>
            </a:r>
          </a:p>
          <a:p>
            <a:pPr eaLnBrk="1" fontAlgn="auto" hangingPunct="1">
              <a:spcAft>
                <a:spcPts val="0"/>
              </a:spcAft>
              <a:defRPr/>
            </a:pPr>
            <a:r>
              <a:rPr lang="en-US" sz="2400" dirty="0">
                <a:latin typeface="Helvetica Neue" panose="02000503000000020004"/>
              </a:rPr>
              <a:t>Available to former spouses (have to pay full premium)</a:t>
            </a:r>
          </a:p>
          <a:p>
            <a:pPr marL="777240" lvl="1" indent="0">
              <a:spcBef>
                <a:spcPts val="0"/>
              </a:spcBef>
              <a:buNone/>
            </a:pP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23127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FEHB Requirements for Retiree Coverage</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762000" y="1905000"/>
            <a:ext cx="78486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defRPr/>
            </a:pPr>
            <a:r>
              <a:rPr lang="en-US" sz="2800" dirty="0">
                <a:latin typeface="Helvetica Neue" panose="02000503000000020004"/>
              </a:rPr>
              <a:t>Must be enrolled for same level of coverage during the five years immediately preceding retirement</a:t>
            </a:r>
          </a:p>
          <a:p>
            <a:pPr lvl="1">
              <a:defRPr/>
            </a:pPr>
            <a:r>
              <a:rPr lang="en-US" sz="2500" dirty="0">
                <a:latin typeface="Helvetica Neue" panose="02000503000000020004"/>
              </a:rPr>
              <a:t>Can downgrade coverage but not upgrade</a:t>
            </a:r>
          </a:p>
          <a:p>
            <a:pPr eaLnBrk="1" fontAlgn="auto" hangingPunct="1">
              <a:spcAft>
                <a:spcPts val="0"/>
              </a:spcAft>
              <a:defRPr/>
            </a:pPr>
            <a:r>
              <a:rPr lang="en-US" sz="2800" dirty="0">
                <a:latin typeface="Helvetica Neue" panose="02000503000000020004"/>
              </a:rPr>
              <a:t>Retire with immediate annuity or postponed retirement</a:t>
            </a:r>
          </a:p>
          <a:p>
            <a:pPr eaLnBrk="1" fontAlgn="auto" hangingPunct="1">
              <a:spcAft>
                <a:spcPts val="0"/>
              </a:spcAft>
              <a:defRPr/>
            </a:pPr>
            <a:r>
              <a:rPr lang="en-US" sz="2800" dirty="0">
                <a:latin typeface="Helvetica Neue" panose="02000503000000020004"/>
              </a:rPr>
              <a:t>Not available for deferred retirement</a:t>
            </a:r>
          </a:p>
        </p:txBody>
      </p:sp>
    </p:spTree>
    <p:extLst>
      <p:ext uri="{BB962C8B-B14F-4D97-AF65-F5344CB8AC3E}">
        <p14:creationId xmlns:p14="http://schemas.microsoft.com/office/powerpoint/2010/main" val="556844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FEHB Coverage for Former Spouses</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762000" y="1676400"/>
            <a:ext cx="78486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hangingPunct="1"/>
            <a:r>
              <a:rPr lang="en-US" sz="2800" dirty="0">
                <a:latin typeface="Helvetica Neue" panose="02000503000000020004"/>
              </a:rPr>
              <a:t>If your former spouse loses coverage due to divorce and still wants to keep FEHB:</a:t>
            </a:r>
          </a:p>
          <a:p>
            <a:pPr lvl="1" eaLnBrk="1" hangingPunct="1"/>
            <a:r>
              <a:rPr lang="en-US" sz="2500" dirty="0">
                <a:latin typeface="Helvetica Neue" panose="02000503000000020004"/>
              </a:rPr>
              <a:t>Former spouse must be entitled to portion of Federal Pension as part of divorce agreement in order to be entitled to FEHB</a:t>
            </a:r>
          </a:p>
          <a:p>
            <a:pPr lvl="1" eaLnBrk="1" hangingPunct="1"/>
            <a:r>
              <a:rPr lang="en-US" sz="2500" dirty="0">
                <a:latin typeface="Helvetica Neue" panose="02000503000000020004"/>
              </a:rPr>
              <a:t>Former spouse will be required to pay both the Government and retiree share of premiums</a:t>
            </a:r>
          </a:p>
          <a:p>
            <a:pPr lvl="1" eaLnBrk="1" hangingPunct="1"/>
            <a:r>
              <a:rPr lang="en-US" sz="2500" dirty="0">
                <a:latin typeface="Helvetica Neue" panose="02000503000000020004"/>
              </a:rPr>
              <a:t>Not eligible for dental and vision plans through FEDVIP</a:t>
            </a:r>
          </a:p>
        </p:txBody>
      </p:sp>
    </p:spTree>
    <p:extLst>
      <p:ext uri="{BB962C8B-B14F-4D97-AF65-F5344CB8AC3E}">
        <p14:creationId xmlns:p14="http://schemas.microsoft.com/office/powerpoint/2010/main" val="1201495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High Deductible Health Plan</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762000" y="1524000"/>
            <a:ext cx="82296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defRPr/>
            </a:pPr>
            <a:r>
              <a:rPr lang="en-US" sz="2200" dirty="0">
                <a:latin typeface="Helvetica Neue" panose="02000503000000020004"/>
              </a:rPr>
              <a:t>High Deductible Health Plan is a health insurance policy that covers large hospital bills and preventive care. Intended for insurance against serious illness or injury for an otherwise healthy person. </a:t>
            </a:r>
          </a:p>
          <a:p>
            <a:pPr eaLnBrk="1" fontAlgn="auto" hangingPunct="1">
              <a:spcAft>
                <a:spcPts val="0"/>
              </a:spcAft>
              <a:defRPr/>
            </a:pPr>
            <a:r>
              <a:rPr lang="en-US" sz="2200" dirty="0">
                <a:latin typeface="Helvetica Neue" panose="02000503000000020004"/>
              </a:rPr>
              <a:t>Minimum deductible is $1,500 for self only; and $3,000 for family coverage. </a:t>
            </a:r>
          </a:p>
          <a:p>
            <a:pPr eaLnBrk="1" fontAlgn="auto" hangingPunct="1">
              <a:spcAft>
                <a:spcPts val="0"/>
              </a:spcAft>
              <a:defRPr/>
            </a:pPr>
            <a:r>
              <a:rPr lang="en-US" sz="2200" dirty="0">
                <a:latin typeface="Helvetica Neue" panose="02000503000000020004"/>
              </a:rPr>
              <a:t>Can use HDHP with Health Savings Account (HSA) for medical expenses or it will grow tax-free until retirement.</a:t>
            </a:r>
            <a:endParaRPr lang="en-US" sz="2100" dirty="0">
              <a:latin typeface="Helvetica Neue" panose="02000503000000020004"/>
              <a:cs typeface="Poppins Medium"/>
              <a:sym typeface="Poppins Medium"/>
            </a:endParaRPr>
          </a:p>
        </p:txBody>
      </p:sp>
    </p:spTree>
    <p:extLst>
      <p:ext uri="{BB962C8B-B14F-4D97-AF65-F5344CB8AC3E}">
        <p14:creationId xmlns:p14="http://schemas.microsoft.com/office/powerpoint/2010/main" val="2783805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9F59-28BE-CD31-1478-D83743594BCC}"/>
              </a:ext>
            </a:extLst>
          </p:cNvPr>
          <p:cNvSpPr>
            <a:spLocks noGrp="1"/>
          </p:cNvSpPr>
          <p:nvPr>
            <p:ph type="title"/>
          </p:nvPr>
        </p:nvSpPr>
        <p:spPr>
          <a:xfrm>
            <a:off x="0" y="152400"/>
            <a:ext cx="9144000" cy="990600"/>
          </a:xfrm>
        </p:spPr>
        <p:txBody>
          <a:bodyPr>
            <a:noAutofit/>
          </a:bodyPr>
          <a:lstStyle/>
          <a:p>
            <a:pPr algn="ctr"/>
            <a:r>
              <a:rPr lang="en-US" sz="4000" b="1" dirty="0">
                <a:latin typeface="AvantGarde Medium"/>
              </a:rPr>
              <a:t>Health Savings Account (HSA)</a:t>
            </a:r>
          </a:p>
        </p:txBody>
      </p:sp>
      <p:pic>
        <p:nvPicPr>
          <p:cNvPr id="3" name="Picture 2" descr="Deaf In Government Homepage">
            <a:extLst>
              <a:ext uri="{FF2B5EF4-FFF2-40B4-BE49-F238E27FC236}">
                <a16:creationId xmlns:a16="http://schemas.microsoft.com/office/drawing/2014/main" id="{65BCB9E3-5572-60BF-E8E9-51E888BD5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715000"/>
            <a:ext cx="1605896"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Google Shape;322;p44">
            <a:extLst>
              <a:ext uri="{FF2B5EF4-FFF2-40B4-BE49-F238E27FC236}">
                <a16:creationId xmlns:a16="http://schemas.microsoft.com/office/drawing/2014/main" id="{BFD8CB7D-17FE-B42B-E9E8-33F4286F81A9}"/>
              </a:ext>
            </a:extLst>
          </p:cNvPr>
          <p:cNvSpPr txBox="1">
            <a:spLocks/>
          </p:cNvSpPr>
          <p:nvPr/>
        </p:nvSpPr>
        <p:spPr>
          <a:xfrm>
            <a:off x="152400" y="1600200"/>
            <a:ext cx="8991600" cy="2895600"/>
          </a:xfrm>
          <a:prstGeom prst="rect">
            <a:avLst/>
          </a:prstGeom>
        </p:spPr>
        <p:txBody>
          <a:bodyPr spcFirstLastPara="1" wrap="square" lIns="91425" tIns="91425" rIns="91425" bIns="91425" anchor="t" anchorCtr="0">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eaLnBrk="1" hangingPunct="1"/>
            <a:r>
              <a:rPr lang="en-US" sz="2400" dirty="0">
                <a:latin typeface="Helvetica Neue" panose="02000503000000020004"/>
              </a:rPr>
              <a:t>Must have HDHP </a:t>
            </a:r>
          </a:p>
          <a:p>
            <a:pPr lvl="1" eaLnBrk="1" hangingPunct="1"/>
            <a:r>
              <a:rPr lang="en-US" sz="2400" dirty="0">
                <a:latin typeface="Helvetica Neue" panose="02000503000000020004"/>
              </a:rPr>
              <a:t>Helps pay for medical expenses</a:t>
            </a:r>
          </a:p>
          <a:p>
            <a:pPr lvl="1" eaLnBrk="1" hangingPunct="1"/>
            <a:r>
              <a:rPr lang="en-US" sz="2400" dirty="0">
                <a:latin typeface="Helvetica Neue" panose="02000503000000020004"/>
              </a:rPr>
              <a:t>You do not have to use the funds in the plan year</a:t>
            </a:r>
          </a:p>
          <a:p>
            <a:pPr lvl="1"/>
            <a:r>
              <a:rPr lang="en-US" sz="2400" dirty="0">
                <a:latin typeface="Helvetica Neue" panose="02000503000000020004"/>
              </a:rPr>
              <a:t>Contribute to HSA with pre-tax dollars</a:t>
            </a:r>
          </a:p>
          <a:p>
            <a:pPr lvl="1" eaLnBrk="1" hangingPunct="1"/>
            <a:r>
              <a:rPr lang="en-US" sz="2400" dirty="0">
                <a:latin typeface="Helvetica Neue" panose="02000503000000020004"/>
              </a:rPr>
              <a:t>Unused funds can be invested and grow tax-free</a:t>
            </a:r>
          </a:p>
          <a:p>
            <a:pPr lvl="1" eaLnBrk="1" hangingPunct="1"/>
            <a:r>
              <a:rPr lang="en-US" sz="2400" dirty="0">
                <a:latin typeface="Helvetica Neue" panose="02000503000000020004"/>
              </a:rPr>
              <a:t>Can be used to pay future Medicare premiums</a:t>
            </a:r>
          </a:p>
          <a:p>
            <a:pPr lvl="1" eaLnBrk="1" hangingPunct="1"/>
            <a:r>
              <a:rPr lang="en-US" sz="2400" dirty="0">
                <a:latin typeface="Helvetica Neue" panose="02000503000000020004"/>
              </a:rPr>
              <a:t>10% penalty if not used for medical expenses (after age 65: penalty waived)</a:t>
            </a:r>
          </a:p>
          <a:p>
            <a:pPr lvl="1" eaLnBrk="1" hangingPunct="1"/>
            <a:r>
              <a:rPr lang="en-US" sz="2400" dirty="0">
                <a:latin typeface="Helvetica Neue" panose="02000503000000020004"/>
              </a:rPr>
              <a:t>The only triple tax-free investment option</a:t>
            </a:r>
          </a:p>
          <a:p>
            <a:pPr lvl="1" eaLnBrk="1" hangingPunct="1"/>
            <a:endParaRPr lang="en-US" sz="2400" dirty="0">
              <a:latin typeface="Helvetica Neue" panose="02000503000000020004"/>
            </a:endParaRPr>
          </a:p>
        </p:txBody>
      </p:sp>
    </p:spTree>
    <p:extLst>
      <p:ext uri="{BB962C8B-B14F-4D97-AF65-F5344CB8AC3E}">
        <p14:creationId xmlns:p14="http://schemas.microsoft.com/office/powerpoint/2010/main" val="8825958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KramerWealthManagers color themese">
      <a:dk1>
        <a:sysClr val="windowText" lastClr="000000"/>
      </a:dk1>
      <a:lt1>
        <a:sysClr val="window" lastClr="FFFFFF"/>
      </a:lt1>
      <a:dk2>
        <a:srgbClr val="670919"/>
      </a:dk2>
      <a:lt2>
        <a:srgbClr val="EBDDC3"/>
      </a:lt2>
      <a:accent1>
        <a:srgbClr val="5F6062"/>
      </a:accent1>
      <a:accent2>
        <a:srgbClr val="C41230"/>
      </a:accent2>
      <a:accent3>
        <a:srgbClr val="996633"/>
      </a:accent3>
      <a:accent4>
        <a:srgbClr val="D8B25C"/>
      </a:accent4>
      <a:accent5>
        <a:srgbClr val="7BA79D"/>
      </a:accent5>
      <a:accent6>
        <a:srgbClr val="968C8C"/>
      </a:accent6>
      <a:hlink>
        <a:srgbClr val="0070C0"/>
      </a:hlink>
      <a:folHlink>
        <a:srgbClr val="0070C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25867</TotalTime>
  <Words>3351</Words>
  <Application>Microsoft Office PowerPoint</Application>
  <PresentationFormat>On-screen Show (4:3)</PresentationFormat>
  <Paragraphs>352</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AvantGarde Medium</vt:lpstr>
      <vt:lpstr>Calibri</vt:lpstr>
      <vt:lpstr>Century Gothic</vt:lpstr>
      <vt:lpstr>Helvetica Neue</vt:lpstr>
      <vt:lpstr>Helvetica Neue Thin</vt:lpstr>
      <vt:lpstr>Tw Cen MT</vt:lpstr>
      <vt:lpstr>Wingdings</vt:lpstr>
      <vt:lpstr>Wingdings 2</vt:lpstr>
      <vt:lpstr>Median</vt:lpstr>
      <vt:lpstr>Federal Employee Benefits Webinars</vt:lpstr>
      <vt:lpstr>What You Need to Know About Your                Insurance Benefits</vt:lpstr>
      <vt:lpstr>Overview</vt:lpstr>
      <vt:lpstr> Federal Employee Health Benefits (FEHB) </vt:lpstr>
      <vt:lpstr>FEHB Coverage</vt:lpstr>
      <vt:lpstr>FEHB Requirements for Retiree Coverage</vt:lpstr>
      <vt:lpstr>FEHB Coverage for Former Spouses</vt:lpstr>
      <vt:lpstr>High Deductible Health Plan</vt:lpstr>
      <vt:lpstr>Health Savings Account (HSA)</vt:lpstr>
      <vt:lpstr>FEHB Benefits: Flexible Spending Accounts</vt:lpstr>
      <vt:lpstr>HSA and HCFSA: Eligible Expenses</vt:lpstr>
      <vt:lpstr>Compare HSA and HCFSA</vt:lpstr>
      <vt:lpstr>Federal Dental and Vision Plans</vt:lpstr>
      <vt:lpstr>Medicare</vt:lpstr>
      <vt:lpstr>Medicare</vt:lpstr>
      <vt:lpstr>Known Costs</vt:lpstr>
      <vt:lpstr>2023 Part B Premium</vt:lpstr>
      <vt:lpstr>Part A &amp; B Enrollment</vt:lpstr>
      <vt:lpstr>Do Federal Retirees Need Part B?</vt:lpstr>
      <vt:lpstr> Federal Employee Group Life Insurance (FEGLI) </vt:lpstr>
      <vt:lpstr>FEGLI: Types of Coverage</vt:lpstr>
      <vt:lpstr>FEGLI: Basic</vt:lpstr>
      <vt:lpstr>FEGLI Options</vt:lpstr>
      <vt:lpstr>FEGLI: Added Benefits</vt:lpstr>
      <vt:lpstr>To Continue Life Insurance in Retirement</vt:lpstr>
      <vt:lpstr>Basic Options In Retirement</vt:lpstr>
      <vt:lpstr>Basic Options In Retirement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dc:creator>
  <cp:lastModifiedBy>Burger, Brianne</cp:lastModifiedBy>
  <cp:revision>826</cp:revision>
  <cp:lastPrinted>2022-08-16T12:54:48Z</cp:lastPrinted>
  <dcterms:created xsi:type="dcterms:W3CDTF">2014-10-10T14:13:12Z</dcterms:created>
  <dcterms:modified xsi:type="dcterms:W3CDTF">2022-12-08T14:48:50Z</dcterms:modified>
</cp:coreProperties>
</file>